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74" r:id="rId10"/>
    <p:sldId id="275" r:id="rId11"/>
    <p:sldId id="278" r:id="rId12"/>
    <p:sldId id="270" r:id="rId13"/>
    <p:sldId id="271" r:id="rId1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 name="Title Text"/>
          <p:cNvSpPr txBox="1">
            <a:spLocks noGrp="1"/>
          </p:cNvSpPr>
          <p:nvPr>
            <p:ph type="title"/>
          </p:nvPr>
        </p:nvSpPr>
        <p:spPr>
          <a:xfrm>
            <a:off x="0" y="2275826"/>
            <a:ext cx="12192000" cy="564912"/>
          </a:xfrm>
          <a:prstGeom prst="rect">
            <a:avLst/>
          </a:prstGeom>
        </p:spPr>
        <p:txBody>
          <a:bodyPr/>
          <a:lstStyle>
            <a:lvl1pPr>
              <a:defRPr sz="3600">
                <a:solidFill>
                  <a:srgbClr val="17375E"/>
                </a:solidFill>
              </a:defRPr>
            </a:lvl1pPr>
          </a:lstStyle>
          <a:p>
            <a:r>
              <a:t>Title Text</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427039"/>
            <a:ext cx="109728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762000" y="1752600"/>
            <a:ext cx="10972800" cy="452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18422" y="6404296"/>
            <a:ext cx="263979"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89" marR="0" indent="-34288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2"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1"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69" marR="0" indent="-365749"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720BB6-7254-47AB-94FA-4F940D8BC399}"/>
              </a:ext>
            </a:extLst>
          </p:cNvPr>
          <p:cNvSpPr>
            <a:spLocks noGrp="1"/>
          </p:cNvSpPr>
          <p:nvPr>
            <p:ph type="body" idx="1"/>
          </p:nvPr>
        </p:nvSpPr>
        <p:spPr>
          <a:xfrm>
            <a:off x="762001" y="447869"/>
            <a:ext cx="4313852" cy="485191"/>
          </a:xfrm>
        </p:spPr>
        <p:txBody>
          <a:bodyPr>
            <a:noAutofit/>
          </a:bodyPr>
          <a:lstStyle/>
          <a:p>
            <a:pPr marL="0" indent="0">
              <a:buNone/>
            </a:pPr>
            <a:r>
              <a:rPr lang="en-US" sz="2000" dirty="0"/>
              <a:t>                     </a:t>
            </a:r>
            <a:r>
              <a:rPr lang="en-US" sz="2000" u="sng" dirty="0"/>
              <a:t>MQ 135 Sensor</a:t>
            </a:r>
            <a:endParaRPr lang="en-IN" sz="2000" u="sng" dirty="0"/>
          </a:p>
        </p:txBody>
      </p:sp>
      <p:graphicFrame>
        <p:nvGraphicFramePr>
          <p:cNvPr id="4" name="Table 3">
            <a:extLst>
              <a:ext uri="{FF2B5EF4-FFF2-40B4-BE49-F238E27FC236}">
                <a16:creationId xmlns:a16="http://schemas.microsoft.com/office/drawing/2014/main" id="{D918141E-E414-402B-BDED-625952616FEF}"/>
              </a:ext>
            </a:extLst>
          </p:cNvPr>
          <p:cNvGraphicFramePr>
            <a:graphicFrameLocks noGrp="1"/>
          </p:cNvGraphicFramePr>
          <p:nvPr>
            <p:extLst>
              <p:ext uri="{D42A27DB-BD31-4B8C-83A1-F6EECF244321}">
                <p14:modId xmlns:p14="http://schemas.microsoft.com/office/powerpoint/2010/main" val="1396196507"/>
              </p:ext>
            </p:extLst>
          </p:nvPr>
        </p:nvGraphicFramePr>
        <p:xfrm>
          <a:off x="2032000" y="877078"/>
          <a:ext cx="8352972" cy="1828800"/>
        </p:xfrm>
        <a:graphic>
          <a:graphicData uri="http://schemas.openxmlformats.org/drawingml/2006/table">
            <a:tbl>
              <a:tblPr firstRow="1" bandRow="1">
                <a:tableStyleId>{5940675A-B579-460E-94D1-54222C63F5DA}</a:tableStyleId>
              </a:tblPr>
              <a:tblGrid>
                <a:gridCol w="4176486">
                  <a:extLst>
                    <a:ext uri="{9D8B030D-6E8A-4147-A177-3AD203B41FA5}">
                      <a16:colId xmlns:a16="http://schemas.microsoft.com/office/drawing/2014/main" val="1553700821"/>
                    </a:ext>
                  </a:extLst>
                </a:gridCol>
                <a:gridCol w="4176486">
                  <a:extLst>
                    <a:ext uri="{9D8B030D-6E8A-4147-A177-3AD203B41FA5}">
                      <a16:colId xmlns:a16="http://schemas.microsoft.com/office/drawing/2014/main" val="2154999975"/>
                    </a:ext>
                  </a:extLst>
                </a:gridCol>
              </a:tblGrid>
              <a:tr h="326571">
                <a:tc>
                  <a:txBody>
                    <a:bodyPr/>
                    <a:lstStyle/>
                    <a:p>
                      <a:pPr algn="ctr"/>
                      <a:r>
                        <a:rPr lang="en-IN" sz="1600" dirty="0"/>
                        <a:t>Detection Range:</a:t>
                      </a:r>
                    </a:p>
                  </a:txBody>
                  <a:tcPr/>
                </a:tc>
                <a:tc>
                  <a:txBody>
                    <a:bodyPr/>
                    <a:lstStyle/>
                    <a:p>
                      <a:pPr algn="l"/>
                      <a:r>
                        <a:rPr lang="en-IN" sz="1600" dirty="0"/>
                        <a:t>10 - 300 ppm NH3, 10 - 1000 ppm Benzene, 10 - 300 Alcohol</a:t>
                      </a:r>
                    </a:p>
                  </a:txBody>
                  <a:tcPr/>
                </a:tc>
                <a:extLst>
                  <a:ext uri="{0D108BD9-81ED-4DB2-BD59-A6C34878D82A}">
                    <a16:rowId xmlns:a16="http://schemas.microsoft.com/office/drawing/2014/main" val="3443351553"/>
                  </a:ext>
                </a:extLst>
              </a:tr>
              <a:tr h="241973">
                <a:tc>
                  <a:txBody>
                    <a:bodyPr/>
                    <a:lstStyle/>
                    <a:p>
                      <a:pPr algn="ctr"/>
                      <a:r>
                        <a:rPr lang="en-IN" sz="1600" dirty="0"/>
                        <a:t>Heater Voltage: </a:t>
                      </a:r>
                    </a:p>
                  </a:txBody>
                  <a:tcPr/>
                </a:tc>
                <a:tc>
                  <a:txBody>
                    <a:bodyPr/>
                    <a:lstStyle/>
                    <a:p>
                      <a:pPr algn="l"/>
                      <a:r>
                        <a:rPr lang="en-IN" sz="1600" dirty="0"/>
                        <a:t>5.0V</a:t>
                      </a:r>
                    </a:p>
                  </a:txBody>
                  <a:tcPr/>
                </a:tc>
                <a:extLst>
                  <a:ext uri="{0D108BD9-81ED-4DB2-BD59-A6C34878D82A}">
                    <a16:rowId xmlns:a16="http://schemas.microsoft.com/office/drawing/2014/main" val="1519356978"/>
                  </a:ext>
                </a:extLst>
              </a:tr>
              <a:tr h="188710">
                <a:tc>
                  <a:txBody>
                    <a:bodyPr/>
                    <a:lstStyle/>
                    <a:p>
                      <a:pPr algn="ctr"/>
                      <a:r>
                        <a:rPr lang="en-IN" sz="1600" dirty="0"/>
                        <a:t>Dimensions:</a:t>
                      </a:r>
                      <a:r>
                        <a:rPr lang="en-IN" dirty="0"/>
                        <a:t> </a:t>
                      </a:r>
                    </a:p>
                  </a:txBody>
                  <a:tcPr/>
                </a:tc>
                <a:tc>
                  <a:txBody>
                    <a:bodyPr/>
                    <a:lstStyle/>
                    <a:p>
                      <a:pPr algn="l"/>
                      <a:r>
                        <a:rPr lang="en-US" sz="1600" dirty="0"/>
                        <a:t> 18mm Diameter, 17mm High excluding pins, Pins - 6mm High</a:t>
                      </a:r>
                      <a:endParaRPr lang="en-IN" sz="1600" dirty="0"/>
                    </a:p>
                  </a:txBody>
                  <a:tcPr/>
                </a:tc>
                <a:extLst>
                  <a:ext uri="{0D108BD9-81ED-4DB2-BD59-A6C34878D82A}">
                    <a16:rowId xmlns:a16="http://schemas.microsoft.com/office/drawing/2014/main" val="3462386195"/>
                  </a:ext>
                </a:extLst>
              </a:tr>
              <a:tr h="188710">
                <a:tc>
                  <a:txBody>
                    <a:bodyPr/>
                    <a:lstStyle/>
                    <a:p>
                      <a:pPr algn="ctr"/>
                      <a:r>
                        <a:rPr lang="en-US" sz="1600" dirty="0"/>
                        <a:t>Distance</a:t>
                      </a:r>
                      <a:endParaRPr lang="en-IN" sz="1600" dirty="0"/>
                    </a:p>
                  </a:txBody>
                  <a:tcPr/>
                </a:tc>
                <a:tc>
                  <a:txBody>
                    <a:bodyPr/>
                    <a:lstStyle/>
                    <a:p>
                      <a:pPr algn="l"/>
                      <a:r>
                        <a:rPr lang="en-US" sz="1600" dirty="0"/>
                        <a:t>3 to 10 meter</a:t>
                      </a:r>
                      <a:endParaRPr lang="en-IN" sz="1600" dirty="0"/>
                    </a:p>
                  </a:txBody>
                  <a:tcPr/>
                </a:tc>
                <a:extLst>
                  <a:ext uri="{0D108BD9-81ED-4DB2-BD59-A6C34878D82A}">
                    <a16:rowId xmlns:a16="http://schemas.microsoft.com/office/drawing/2014/main" val="700200223"/>
                  </a:ext>
                </a:extLst>
              </a:tr>
            </a:tbl>
          </a:graphicData>
        </a:graphic>
      </p:graphicFrame>
      <p:sp>
        <p:nvSpPr>
          <p:cNvPr id="6" name="TextBox 5">
            <a:extLst>
              <a:ext uri="{FF2B5EF4-FFF2-40B4-BE49-F238E27FC236}">
                <a16:creationId xmlns:a16="http://schemas.microsoft.com/office/drawing/2014/main" id="{D34CCA4D-3477-42D0-BD70-54A9C4D53C78}"/>
              </a:ext>
            </a:extLst>
          </p:cNvPr>
          <p:cNvSpPr txBox="1"/>
          <p:nvPr/>
        </p:nvSpPr>
        <p:spPr>
          <a:xfrm>
            <a:off x="2032000" y="3266907"/>
            <a:ext cx="3622351" cy="384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189" rtl="0" fontAlgn="auto" latinLnBrk="0" hangingPunct="0">
              <a:lnSpc>
                <a:spcPct val="100000"/>
              </a:lnSpc>
              <a:spcBef>
                <a:spcPts val="0"/>
              </a:spcBef>
              <a:spcAft>
                <a:spcPts val="0"/>
              </a:spcAft>
              <a:buClrTx/>
              <a:buSzTx/>
              <a:buFontTx/>
              <a:buNone/>
              <a:tabLst/>
            </a:pPr>
            <a:r>
              <a:rPr kumimoji="0" lang="en-US" sz="1900" b="0" i="0" u="sng" strike="noStrike" cap="none" spc="0" normalizeH="0" baseline="0" dirty="0">
                <a:ln>
                  <a:noFill/>
                </a:ln>
                <a:solidFill>
                  <a:srgbClr val="000000"/>
                </a:solidFill>
                <a:effectLst/>
                <a:uFillTx/>
                <a:latin typeface="+mn-lt"/>
                <a:ea typeface="+mn-ea"/>
                <a:cs typeface="+mn-cs"/>
                <a:sym typeface="Calibri"/>
              </a:rPr>
              <a:t>MQ 2 Sensor</a:t>
            </a:r>
            <a:endParaRPr kumimoji="0" lang="en-IN" sz="1900" b="0" i="0" u="sng" strike="noStrike" cap="none" spc="0" normalizeH="0" baseline="0" dirty="0">
              <a:ln>
                <a:noFill/>
              </a:ln>
              <a:solidFill>
                <a:srgbClr val="000000"/>
              </a:solidFill>
              <a:effectLst/>
              <a:uFillTx/>
              <a:latin typeface="+mn-lt"/>
              <a:ea typeface="+mn-ea"/>
              <a:cs typeface="+mn-cs"/>
              <a:sym typeface="Calibri"/>
            </a:endParaRPr>
          </a:p>
        </p:txBody>
      </p:sp>
      <p:graphicFrame>
        <p:nvGraphicFramePr>
          <p:cNvPr id="7" name="Table 6">
            <a:extLst>
              <a:ext uri="{FF2B5EF4-FFF2-40B4-BE49-F238E27FC236}">
                <a16:creationId xmlns:a16="http://schemas.microsoft.com/office/drawing/2014/main" id="{0DE7B104-8357-481B-ABA3-F65729DD0C31}"/>
              </a:ext>
            </a:extLst>
          </p:cNvPr>
          <p:cNvGraphicFramePr>
            <a:graphicFrameLocks noGrp="1"/>
          </p:cNvGraphicFramePr>
          <p:nvPr>
            <p:extLst>
              <p:ext uri="{D42A27DB-BD31-4B8C-83A1-F6EECF244321}">
                <p14:modId xmlns:p14="http://schemas.microsoft.com/office/powerpoint/2010/main" val="2749727463"/>
              </p:ext>
            </p:extLst>
          </p:nvPr>
        </p:nvGraphicFramePr>
        <p:xfrm>
          <a:off x="2032000" y="3651624"/>
          <a:ext cx="8128000" cy="2562567"/>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080150231"/>
                    </a:ext>
                  </a:extLst>
                </a:gridCol>
                <a:gridCol w="4064000">
                  <a:extLst>
                    <a:ext uri="{9D8B030D-6E8A-4147-A177-3AD203B41FA5}">
                      <a16:colId xmlns:a16="http://schemas.microsoft.com/office/drawing/2014/main" val="855085599"/>
                    </a:ext>
                  </a:extLst>
                </a:gridCol>
              </a:tblGrid>
              <a:tr h="366081">
                <a:tc>
                  <a:txBody>
                    <a:bodyPr/>
                    <a:lstStyle/>
                    <a:p>
                      <a:pPr algn="ctr"/>
                      <a:r>
                        <a:rPr lang="en-IN" sz="1600" dirty="0"/>
                        <a:t>Operating voltage</a:t>
                      </a:r>
                    </a:p>
                  </a:txBody>
                  <a:tcPr anchor="ctr"/>
                </a:tc>
                <a:tc>
                  <a:txBody>
                    <a:bodyPr/>
                    <a:lstStyle/>
                    <a:p>
                      <a:pPr algn="ctr"/>
                      <a:r>
                        <a:rPr lang="en-IN" sz="1600" dirty="0"/>
                        <a:t>5V</a:t>
                      </a:r>
                    </a:p>
                  </a:txBody>
                  <a:tcPr anchor="ctr"/>
                </a:tc>
                <a:extLst>
                  <a:ext uri="{0D108BD9-81ED-4DB2-BD59-A6C34878D82A}">
                    <a16:rowId xmlns:a16="http://schemas.microsoft.com/office/drawing/2014/main" val="1134182029"/>
                  </a:ext>
                </a:extLst>
              </a:tr>
              <a:tr h="366081">
                <a:tc>
                  <a:txBody>
                    <a:bodyPr/>
                    <a:lstStyle/>
                    <a:p>
                      <a:pPr algn="ctr"/>
                      <a:r>
                        <a:rPr lang="en-IN" sz="1600" dirty="0"/>
                        <a:t>Load resistance</a:t>
                      </a:r>
                    </a:p>
                  </a:txBody>
                  <a:tcPr anchor="ctr"/>
                </a:tc>
                <a:tc>
                  <a:txBody>
                    <a:bodyPr/>
                    <a:lstStyle/>
                    <a:p>
                      <a:pPr algn="ctr"/>
                      <a:r>
                        <a:rPr lang="en-IN" sz="1600" dirty="0"/>
                        <a:t>20 K</a:t>
                      </a:r>
                      <a:r>
                        <a:rPr lang="el-GR" sz="1600" dirty="0"/>
                        <a:t>Ω</a:t>
                      </a:r>
                    </a:p>
                  </a:txBody>
                  <a:tcPr anchor="ctr"/>
                </a:tc>
                <a:extLst>
                  <a:ext uri="{0D108BD9-81ED-4DB2-BD59-A6C34878D82A}">
                    <a16:rowId xmlns:a16="http://schemas.microsoft.com/office/drawing/2014/main" val="1569113706"/>
                  </a:ext>
                </a:extLst>
              </a:tr>
              <a:tr h="366081">
                <a:tc>
                  <a:txBody>
                    <a:bodyPr/>
                    <a:lstStyle/>
                    <a:p>
                      <a:pPr algn="ctr"/>
                      <a:r>
                        <a:rPr lang="en-IN" sz="1600" dirty="0"/>
                        <a:t>Heater resistance</a:t>
                      </a:r>
                    </a:p>
                  </a:txBody>
                  <a:tcPr anchor="ctr"/>
                </a:tc>
                <a:tc>
                  <a:txBody>
                    <a:bodyPr/>
                    <a:lstStyle/>
                    <a:p>
                      <a:pPr algn="ctr"/>
                      <a:r>
                        <a:rPr lang="el-GR" sz="1600" dirty="0"/>
                        <a:t>33Ω ± 5%</a:t>
                      </a:r>
                    </a:p>
                  </a:txBody>
                  <a:tcPr anchor="ctr"/>
                </a:tc>
                <a:extLst>
                  <a:ext uri="{0D108BD9-81ED-4DB2-BD59-A6C34878D82A}">
                    <a16:rowId xmlns:a16="http://schemas.microsoft.com/office/drawing/2014/main" val="2185081348"/>
                  </a:ext>
                </a:extLst>
              </a:tr>
              <a:tr h="366081">
                <a:tc>
                  <a:txBody>
                    <a:bodyPr/>
                    <a:lstStyle/>
                    <a:p>
                      <a:pPr algn="ctr"/>
                      <a:r>
                        <a:rPr lang="en-IN" sz="1600" dirty="0"/>
                        <a:t>Heating consumption</a:t>
                      </a:r>
                    </a:p>
                  </a:txBody>
                  <a:tcPr anchor="ctr"/>
                </a:tc>
                <a:tc>
                  <a:txBody>
                    <a:bodyPr/>
                    <a:lstStyle/>
                    <a:p>
                      <a:pPr algn="ctr"/>
                      <a:r>
                        <a:rPr lang="en-IN" sz="1600" dirty="0"/>
                        <a:t>&lt;800mw</a:t>
                      </a:r>
                    </a:p>
                  </a:txBody>
                  <a:tcPr anchor="ctr"/>
                </a:tc>
                <a:extLst>
                  <a:ext uri="{0D108BD9-81ED-4DB2-BD59-A6C34878D82A}">
                    <a16:rowId xmlns:a16="http://schemas.microsoft.com/office/drawing/2014/main" val="2956755391"/>
                  </a:ext>
                </a:extLst>
              </a:tr>
              <a:tr h="366081">
                <a:tc>
                  <a:txBody>
                    <a:bodyPr/>
                    <a:lstStyle/>
                    <a:p>
                      <a:pPr algn="ctr"/>
                      <a:r>
                        <a:rPr lang="en-IN" sz="1600" dirty="0"/>
                        <a:t>Sensing Resistance</a:t>
                      </a:r>
                    </a:p>
                  </a:txBody>
                  <a:tcPr anchor="ctr"/>
                </a:tc>
                <a:tc>
                  <a:txBody>
                    <a:bodyPr/>
                    <a:lstStyle/>
                    <a:p>
                      <a:pPr algn="ctr"/>
                      <a:r>
                        <a:rPr lang="en-IN" sz="1600" dirty="0"/>
                        <a:t>10 K</a:t>
                      </a:r>
                      <a:r>
                        <a:rPr lang="el-GR" sz="1600" dirty="0"/>
                        <a:t>Ω – 60 </a:t>
                      </a:r>
                      <a:r>
                        <a:rPr lang="en-IN" sz="1600" dirty="0"/>
                        <a:t>K</a:t>
                      </a:r>
                      <a:r>
                        <a:rPr lang="el-GR" sz="1600" dirty="0"/>
                        <a:t>Ω</a:t>
                      </a:r>
                    </a:p>
                  </a:txBody>
                  <a:tcPr anchor="ctr"/>
                </a:tc>
                <a:extLst>
                  <a:ext uri="{0D108BD9-81ED-4DB2-BD59-A6C34878D82A}">
                    <a16:rowId xmlns:a16="http://schemas.microsoft.com/office/drawing/2014/main" val="91929777"/>
                  </a:ext>
                </a:extLst>
              </a:tr>
              <a:tr h="366081">
                <a:tc>
                  <a:txBody>
                    <a:bodyPr/>
                    <a:lstStyle/>
                    <a:p>
                      <a:pPr algn="ctr"/>
                      <a:r>
                        <a:rPr lang="en-IN" sz="1600" dirty="0"/>
                        <a:t>Concentration Scope</a:t>
                      </a:r>
                    </a:p>
                  </a:txBody>
                  <a:tcPr anchor="ctr"/>
                </a:tc>
                <a:tc>
                  <a:txBody>
                    <a:bodyPr/>
                    <a:lstStyle/>
                    <a:p>
                      <a:pPr algn="ctr"/>
                      <a:r>
                        <a:rPr lang="en-IN" sz="1600" dirty="0"/>
                        <a:t>200 – 10000ppm</a:t>
                      </a:r>
                    </a:p>
                  </a:txBody>
                  <a:tcPr anchor="ctr"/>
                </a:tc>
                <a:extLst>
                  <a:ext uri="{0D108BD9-81ED-4DB2-BD59-A6C34878D82A}">
                    <a16:rowId xmlns:a16="http://schemas.microsoft.com/office/drawing/2014/main" val="2869919994"/>
                  </a:ext>
                </a:extLst>
              </a:tr>
              <a:tr h="366081">
                <a:tc>
                  <a:txBody>
                    <a:bodyPr/>
                    <a:lstStyle/>
                    <a:p>
                      <a:pPr algn="ctr"/>
                      <a:r>
                        <a:rPr lang="en-US" sz="1600" dirty="0"/>
                        <a:t>Distance</a:t>
                      </a:r>
                      <a:endParaRPr lang="en-IN" sz="1600" dirty="0"/>
                    </a:p>
                  </a:txBody>
                  <a:tcPr anchor="ctr"/>
                </a:tc>
                <a:tc>
                  <a:txBody>
                    <a:bodyPr/>
                    <a:lstStyle/>
                    <a:p>
                      <a:pPr algn="ctr"/>
                      <a:r>
                        <a:rPr lang="en-US" sz="1600" dirty="0"/>
                        <a:t>5 to 12 meter</a:t>
                      </a:r>
                      <a:endParaRPr lang="en-IN" sz="1600" dirty="0"/>
                    </a:p>
                  </a:txBody>
                  <a:tcPr anchor="ctr"/>
                </a:tc>
                <a:extLst>
                  <a:ext uri="{0D108BD9-81ED-4DB2-BD59-A6C34878D82A}">
                    <a16:rowId xmlns:a16="http://schemas.microsoft.com/office/drawing/2014/main" val="2224113979"/>
                  </a:ext>
                </a:extLst>
              </a:tr>
            </a:tbl>
          </a:graphicData>
        </a:graphic>
      </p:graphicFrame>
    </p:spTree>
    <p:extLst>
      <p:ext uri="{BB962C8B-B14F-4D97-AF65-F5344CB8AC3E}">
        <p14:creationId xmlns:p14="http://schemas.microsoft.com/office/powerpoint/2010/main" val="5164111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a:extLst>
              <a:ext uri="{FF2B5EF4-FFF2-40B4-BE49-F238E27FC236}">
                <a16:creationId xmlns:a16="http://schemas.microsoft.com/office/drawing/2014/main" id="{10A6A682-F68A-4BBF-8587-EDF9E3E5E893}"/>
              </a:ext>
            </a:extLst>
          </p:cNvPr>
          <p:cNvSpPr>
            <a:spLocks noChangeArrowheads="1"/>
          </p:cNvSpPr>
          <p:nvPr/>
        </p:nvSpPr>
        <p:spPr bwMode="auto">
          <a:xfrm>
            <a:off x="4430298" y="1390650"/>
            <a:ext cx="1789112" cy="1289050"/>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latin typeface="Arial" panose="020B0604020202020204" pitchFamily="34" charset="0"/>
                <a:ea typeface="Noto Sans CJK SC"/>
                <a:cs typeface="Lohit Devanagari"/>
              </a:rPr>
              <a:t>Study of Project &amp; it’s requirements</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Arial" panose="020B0604020202020204" pitchFamily="34" charset="0"/>
                <a:ea typeface="Noto Sans CJK SC"/>
                <a:cs typeface="Lohit Devanagari"/>
              </a:rPr>
              <a:t>FEB 10 – FEB 20</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AutoShape 4">
            <a:extLst>
              <a:ext uri="{FF2B5EF4-FFF2-40B4-BE49-F238E27FC236}">
                <a16:creationId xmlns:a16="http://schemas.microsoft.com/office/drawing/2014/main" id="{7CE3E6A0-2BF2-48F7-967E-3260B398CA0B}"/>
              </a:ext>
            </a:extLst>
          </p:cNvPr>
          <p:cNvSpPr>
            <a:spLocks noChangeArrowheads="1"/>
          </p:cNvSpPr>
          <p:nvPr/>
        </p:nvSpPr>
        <p:spPr bwMode="auto">
          <a:xfrm>
            <a:off x="7127493" y="1481137"/>
            <a:ext cx="1987550" cy="1230312"/>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latin typeface="Arial" panose="020B0604020202020204" pitchFamily="34" charset="0"/>
                <a:ea typeface="Noto Sans CJK SC"/>
                <a:cs typeface="Lohit Devanagari"/>
              </a:rPr>
              <a:t>Design and Analysis of Algorithm</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Arial" panose="020B0604020202020204" pitchFamily="34" charset="0"/>
                <a:ea typeface="Noto Sans CJK SC"/>
                <a:cs typeface="Lohit Devanagari"/>
              </a:rPr>
              <a:t> FEB 21- FEB 29</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 name="AutoShape 5">
            <a:extLst>
              <a:ext uri="{FF2B5EF4-FFF2-40B4-BE49-F238E27FC236}">
                <a16:creationId xmlns:a16="http://schemas.microsoft.com/office/drawing/2014/main" id="{1F050C19-EBCA-49F5-AE50-5243F0705C19}"/>
              </a:ext>
            </a:extLst>
          </p:cNvPr>
          <p:cNvSpPr>
            <a:spLocks noChangeArrowheads="1"/>
          </p:cNvSpPr>
          <p:nvPr/>
        </p:nvSpPr>
        <p:spPr bwMode="auto">
          <a:xfrm>
            <a:off x="5125655" y="3390932"/>
            <a:ext cx="1465262" cy="1284288"/>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Arial" panose="020B0604020202020204" pitchFamily="34" charset="0"/>
                <a:ea typeface="Noto Sans CJK SC"/>
                <a:cs typeface="Lohit Devanagari"/>
              </a:rPr>
              <a:t>Coding</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Noto Sans CJK SC"/>
                <a:cs typeface="Lohit Devanagari"/>
              </a:rPr>
              <a:t>MARCH 11-MARCH 23</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 name="AutoShape 6">
            <a:extLst>
              <a:ext uri="{FF2B5EF4-FFF2-40B4-BE49-F238E27FC236}">
                <a16:creationId xmlns:a16="http://schemas.microsoft.com/office/drawing/2014/main" id="{33C6E13A-E5D3-4C7D-8278-450204D56771}"/>
              </a:ext>
            </a:extLst>
          </p:cNvPr>
          <p:cNvSpPr>
            <a:spLocks noChangeArrowheads="1"/>
          </p:cNvSpPr>
          <p:nvPr/>
        </p:nvSpPr>
        <p:spPr bwMode="auto">
          <a:xfrm>
            <a:off x="2917319" y="3349690"/>
            <a:ext cx="1563688" cy="1292225"/>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Arial" panose="020B0604020202020204" pitchFamily="34" charset="0"/>
                <a:ea typeface="Noto Sans CJK SC"/>
                <a:cs typeface="Lohit Devanagari"/>
              </a:rPr>
              <a:t>Code Analysis &amp; Error Correction</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Noto Sans CJK SC"/>
                <a:cs typeface="Lohit Devanagari"/>
              </a:rPr>
              <a:t>MARCH 24-</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Noto Sans CJK SC"/>
                <a:cs typeface="Lohit Devanagari"/>
              </a:rPr>
              <a:t>APRIL 12</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AutoShape 7">
            <a:extLst>
              <a:ext uri="{FF2B5EF4-FFF2-40B4-BE49-F238E27FC236}">
                <a16:creationId xmlns:a16="http://schemas.microsoft.com/office/drawing/2014/main" id="{283B98EB-6BBD-4A7B-8E1C-C4C8DA29C830}"/>
              </a:ext>
            </a:extLst>
          </p:cNvPr>
          <p:cNvSpPr>
            <a:spLocks noChangeArrowheads="1"/>
          </p:cNvSpPr>
          <p:nvPr/>
        </p:nvSpPr>
        <p:spPr bwMode="auto">
          <a:xfrm>
            <a:off x="2896804" y="5339604"/>
            <a:ext cx="1577975" cy="1277938"/>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Arial" panose="020B0604020202020204" pitchFamily="34" charset="0"/>
                <a:ea typeface="Noto Sans CJK SC"/>
                <a:cs typeface="Lohit Devanagari"/>
              </a:rPr>
              <a:t>Implementation</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Noto Sans CJK SC"/>
                <a:cs typeface="Lohit Devanagari"/>
              </a:rPr>
              <a:t>APRIL 13-</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Noto Sans CJK SC"/>
                <a:cs typeface="Lohit Devanagari"/>
              </a:rPr>
              <a:t>APRIL 20</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 name="AutoShape 8">
            <a:extLst>
              <a:ext uri="{FF2B5EF4-FFF2-40B4-BE49-F238E27FC236}">
                <a16:creationId xmlns:a16="http://schemas.microsoft.com/office/drawing/2014/main" id="{2689722C-0F0F-4B1F-A7E2-74AD698898FE}"/>
              </a:ext>
            </a:extLst>
          </p:cNvPr>
          <p:cNvSpPr>
            <a:spLocks noChangeArrowheads="1"/>
          </p:cNvSpPr>
          <p:nvPr/>
        </p:nvSpPr>
        <p:spPr bwMode="auto">
          <a:xfrm>
            <a:off x="5125655" y="5298886"/>
            <a:ext cx="1676400" cy="1244600"/>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0000"/>
                </a:solidFill>
                <a:effectLst/>
                <a:latin typeface="Arial" panose="020B0604020202020204" pitchFamily="34" charset="0"/>
                <a:ea typeface="Noto Sans CJK SC"/>
                <a:cs typeface="Lohit Devanagari"/>
              </a:rPr>
              <a:t>Publish Report</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APRIL 21- APRIL 25</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0" name="AutoShape 9">
            <a:extLst>
              <a:ext uri="{FF2B5EF4-FFF2-40B4-BE49-F238E27FC236}">
                <a16:creationId xmlns:a16="http://schemas.microsoft.com/office/drawing/2014/main" id="{6A82854B-3084-4885-9BDE-5551ACFD1381}"/>
              </a:ext>
            </a:extLst>
          </p:cNvPr>
          <p:cNvSpPr>
            <a:spLocks noChangeArrowheads="1"/>
          </p:cNvSpPr>
          <p:nvPr/>
        </p:nvSpPr>
        <p:spPr bwMode="auto">
          <a:xfrm>
            <a:off x="7386573" y="3349690"/>
            <a:ext cx="1612900" cy="1366773"/>
          </a:xfrm>
          <a:prstGeom prst="roundRect">
            <a:avLst>
              <a:gd name="adj" fmla="val 16667"/>
            </a:avLst>
          </a:prstGeom>
          <a:solidFill>
            <a:srgbClr val="FFFFFF"/>
          </a:solidFill>
          <a:ln w="9360">
            <a:solidFill>
              <a:srgbClr val="000000"/>
            </a:solidFill>
            <a:round/>
            <a:headEnd/>
            <a:tailEnd/>
          </a:ln>
        </p:spPr>
        <p:txBody>
          <a:bodyPr vert="horz" wrap="square" lIns="90000" tIns="45000" rIns="90000" bIns="45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latin typeface="Arial" panose="020B0604020202020204" pitchFamily="34" charset="0"/>
                <a:ea typeface="Noto Sans CJK SC"/>
                <a:cs typeface="Lohit Devanagari"/>
              </a:rPr>
              <a:t>Release Prototype &amp; Designing</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MARCH 1-</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MARCH 10</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1" name="Shape1">
            <a:extLst>
              <a:ext uri="{FF2B5EF4-FFF2-40B4-BE49-F238E27FC236}">
                <a16:creationId xmlns:a16="http://schemas.microsoft.com/office/drawing/2014/main" id="{4AFAFA50-63B0-456E-BEBA-B71992B4B3A0}"/>
              </a:ext>
            </a:extLst>
          </p:cNvPr>
          <p:cNvSpPr>
            <a:spLocks noChangeArrowheads="1"/>
          </p:cNvSpPr>
          <p:nvPr/>
        </p:nvSpPr>
        <p:spPr bwMode="auto">
          <a:xfrm>
            <a:off x="2537927" y="1371599"/>
            <a:ext cx="1118085" cy="1308101"/>
          </a:xfrm>
          <a:prstGeom prst="ellipse">
            <a:avLst/>
          </a:prstGeom>
          <a:solidFill>
            <a:srgbClr val="729FCF"/>
          </a:solidFill>
          <a:ln w="9525">
            <a:solidFill>
              <a:srgbClr val="3465A4"/>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latin typeface="Arial" panose="020B0604020202020204" pitchFamily="34" charset="0"/>
                <a:ea typeface="Noto Sans CJK SC"/>
                <a:cs typeface="Lohit Devanagari"/>
              </a:rPr>
              <a:t>START PERIOD</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Arial" panose="020B0604020202020204" pitchFamily="34" charset="0"/>
                <a:ea typeface="Noto Sans CJK SC"/>
                <a:cs typeface="Lohit Devanagari"/>
              </a:rPr>
              <a:t>JAN 27-FEB 9</a:t>
            </a:r>
            <a:endParaRPr kumimoji="0" lang="en-US" altLang="zh-CN"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2" name="Oval 16">
            <a:extLst>
              <a:ext uri="{FF2B5EF4-FFF2-40B4-BE49-F238E27FC236}">
                <a16:creationId xmlns:a16="http://schemas.microsoft.com/office/drawing/2014/main" id="{67EB6100-2729-407C-90C9-909D438DB32D}"/>
              </a:ext>
            </a:extLst>
          </p:cNvPr>
          <p:cNvSpPr>
            <a:spLocks noChangeArrowheads="1"/>
          </p:cNvSpPr>
          <p:nvPr/>
        </p:nvSpPr>
        <p:spPr bwMode="auto">
          <a:xfrm>
            <a:off x="7452931" y="5296537"/>
            <a:ext cx="1085850" cy="1181100"/>
          </a:xfrm>
          <a:prstGeom prst="ellipse">
            <a:avLst/>
          </a:prstGeom>
          <a:solidFill>
            <a:srgbClr val="729FCF"/>
          </a:solidFill>
          <a:ln w="9525">
            <a:solidFill>
              <a:srgbClr val="3465A4"/>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000000"/>
                </a:solidFill>
                <a:effectLst/>
                <a:latin typeface="Arial" panose="020B0604020202020204" pitchFamily="34" charset="0"/>
                <a:ea typeface="Noto Sans CJK SC"/>
                <a:cs typeface="Lohit Devanagari"/>
              </a:rPr>
              <a:t>END</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3" name="Shape2">
            <a:extLst>
              <a:ext uri="{FF2B5EF4-FFF2-40B4-BE49-F238E27FC236}">
                <a16:creationId xmlns:a16="http://schemas.microsoft.com/office/drawing/2014/main" id="{8D9C6894-B7CD-427D-B6BC-FA9DAE587278}"/>
              </a:ext>
            </a:extLst>
          </p:cNvPr>
          <p:cNvSpPr/>
          <p:nvPr/>
        </p:nvSpPr>
        <p:spPr>
          <a:xfrm>
            <a:off x="3656012" y="1903728"/>
            <a:ext cx="774286" cy="243841"/>
          </a:xfrm>
          <a:custGeom>
            <a:avLst/>
            <a:gdLst/>
            <a:ahLst/>
            <a:cxnLst/>
            <a:rect l="l" t="t" r="r" b="b"/>
            <a:pathLst>
              <a:path w="1024" h="397">
                <a:moveTo>
                  <a:pt x="0" y="99"/>
                </a:moveTo>
                <a:lnTo>
                  <a:pt x="767" y="99"/>
                </a:lnTo>
                <a:lnTo>
                  <a:pt x="767" y="0"/>
                </a:lnTo>
                <a:lnTo>
                  <a:pt x="1023" y="198"/>
                </a:lnTo>
                <a:lnTo>
                  <a:pt x="767" y="396"/>
                </a:lnTo>
                <a:lnTo>
                  <a:pt x="767" y="297"/>
                </a:lnTo>
                <a:lnTo>
                  <a:pt x="0" y="297"/>
                </a:lnTo>
                <a:lnTo>
                  <a:pt x="0" y="99"/>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4" name="Shape2">
            <a:extLst>
              <a:ext uri="{FF2B5EF4-FFF2-40B4-BE49-F238E27FC236}">
                <a16:creationId xmlns:a16="http://schemas.microsoft.com/office/drawing/2014/main" id="{72F29849-DC0A-4160-A7A2-F23E8D1CC204}"/>
              </a:ext>
            </a:extLst>
          </p:cNvPr>
          <p:cNvSpPr/>
          <p:nvPr/>
        </p:nvSpPr>
        <p:spPr>
          <a:xfrm>
            <a:off x="6802056" y="5816093"/>
            <a:ext cx="650875" cy="210185"/>
          </a:xfrm>
          <a:custGeom>
            <a:avLst/>
            <a:gdLst/>
            <a:ahLst/>
            <a:cxnLst/>
            <a:rect l="l" t="t" r="r" b="b"/>
            <a:pathLst>
              <a:path w="1024" h="330">
                <a:moveTo>
                  <a:pt x="0" y="82"/>
                </a:moveTo>
                <a:lnTo>
                  <a:pt x="767" y="82"/>
                </a:lnTo>
                <a:lnTo>
                  <a:pt x="767" y="0"/>
                </a:lnTo>
                <a:lnTo>
                  <a:pt x="1023" y="164"/>
                </a:lnTo>
                <a:lnTo>
                  <a:pt x="767" y="329"/>
                </a:lnTo>
                <a:lnTo>
                  <a:pt x="767" y="246"/>
                </a:lnTo>
                <a:lnTo>
                  <a:pt x="0" y="246"/>
                </a:lnTo>
                <a:lnTo>
                  <a:pt x="0" y="82"/>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5" name="Shape2">
            <a:extLst>
              <a:ext uri="{FF2B5EF4-FFF2-40B4-BE49-F238E27FC236}">
                <a16:creationId xmlns:a16="http://schemas.microsoft.com/office/drawing/2014/main" id="{ED5ADCE9-F2AC-487A-A636-697B10BCFE89}"/>
              </a:ext>
            </a:extLst>
          </p:cNvPr>
          <p:cNvSpPr/>
          <p:nvPr/>
        </p:nvSpPr>
        <p:spPr>
          <a:xfrm>
            <a:off x="4474779" y="5851642"/>
            <a:ext cx="650875" cy="279400"/>
          </a:xfrm>
          <a:custGeom>
            <a:avLst/>
            <a:gdLst/>
            <a:ahLst/>
            <a:cxnLst/>
            <a:rect l="l" t="t" r="r" b="b"/>
            <a:pathLst>
              <a:path w="1024" h="439">
                <a:moveTo>
                  <a:pt x="0" y="109"/>
                </a:moveTo>
                <a:lnTo>
                  <a:pt x="767" y="109"/>
                </a:lnTo>
                <a:lnTo>
                  <a:pt x="767" y="0"/>
                </a:lnTo>
                <a:lnTo>
                  <a:pt x="1023" y="219"/>
                </a:lnTo>
                <a:lnTo>
                  <a:pt x="767" y="438"/>
                </a:lnTo>
                <a:lnTo>
                  <a:pt x="767" y="328"/>
                </a:lnTo>
                <a:lnTo>
                  <a:pt x="0" y="328"/>
                </a:lnTo>
                <a:lnTo>
                  <a:pt x="0" y="109"/>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6" name="Shape2">
            <a:extLst>
              <a:ext uri="{FF2B5EF4-FFF2-40B4-BE49-F238E27FC236}">
                <a16:creationId xmlns:a16="http://schemas.microsoft.com/office/drawing/2014/main" id="{44DD869D-B94D-4238-978F-2242C18F4D06}"/>
              </a:ext>
            </a:extLst>
          </p:cNvPr>
          <p:cNvSpPr/>
          <p:nvPr/>
        </p:nvSpPr>
        <p:spPr>
          <a:xfrm rot="10800000">
            <a:off x="6590918" y="3902711"/>
            <a:ext cx="795655" cy="243840"/>
          </a:xfrm>
          <a:custGeom>
            <a:avLst/>
            <a:gdLst/>
            <a:ahLst/>
            <a:cxnLst/>
            <a:rect l="l" t="t" r="r" b="b"/>
            <a:pathLst>
              <a:path w="1024" h="356">
                <a:moveTo>
                  <a:pt x="0" y="88"/>
                </a:moveTo>
                <a:lnTo>
                  <a:pt x="767" y="88"/>
                </a:lnTo>
                <a:lnTo>
                  <a:pt x="767" y="0"/>
                </a:lnTo>
                <a:lnTo>
                  <a:pt x="1023" y="177"/>
                </a:lnTo>
                <a:lnTo>
                  <a:pt x="767" y="355"/>
                </a:lnTo>
                <a:lnTo>
                  <a:pt x="767" y="266"/>
                </a:lnTo>
                <a:lnTo>
                  <a:pt x="0" y="266"/>
                </a:lnTo>
                <a:lnTo>
                  <a:pt x="0" y="8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7" name="Shape2">
            <a:extLst>
              <a:ext uri="{FF2B5EF4-FFF2-40B4-BE49-F238E27FC236}">
                <a16:creationId xmlns:a16="http://schemas.microsoft.com/office/drawing/2014/main" id="{EF3D67FA-1B74-4F16-8B0F-66E3E9EEC42A}"/>
              </a:ext>
            </a:extLst>
          </p:cNvPr>
          <p:cNvSpPr/>
          <p:nvPr/>
        </p:nvSpPr>
        <p:spPr>
          <a:xfrm rot="10800000">
            <a:off x="4474780" y="3861435"/>
            <a:ext cx="650875" cy="243840"/>
          </a:xfrm>
          <a:custGeom>
            <a:avLst/>
            <a:gdLst/>
            <a:ahLst/>
            <a:cxnLst/>
            <a:rect l="l" t="t" r="r" b="b"/>
            <a:pathLst>
              <a:path w="1024" h="383">
                <a:moveTo>
                  <a:pt x="0" y="95"/>
                </a:moveTo>
                <a:lnTo>
                  <a:pt x="767" y="95"/>
                </a:lnTo>
                <a:lnTo>
                  <a:pt x="767" y="0"/>
                </a:lnTo>
                <a:lnTo>
                  <a:pt x="1023" y="191"/>
                </a:lnTo>
                <a:lnTo>
                  <a:pt x="767" y="382"/>
                </a:lnTo>
                <a:lnTo>
                  <a:pt x="767" y="286"/>
                </a:lnTo>
                <a:lnTo>
                  <a:pt x="0" y="286"/>
                </a:lnTo>
                <a:lnTo>
                  <a:pt x="0" y="95"/>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8" name="Shape2">
            <a:extLst>
              <a:ext uri="{FF2B5EF4-FFF2-40B4-BE49-F238E27FC236}">
                <a16:creationId xmlns:a16="http://schemas.microsoft.com/office/drawing/2014/main" id="{3D1E6C2C-F8FE-4569-B96E-AC4A3B962379}"/>
              </a:ext>
            </a:extLst>
          </p:cNvPr>
          <p:cNvSpPr/>
          <p:nvPr/>
        </p:nvSpPr>
        <p:spPr>
          <a:xfrm>
            <a:off x="6219410" y="1899920"/>
            <a:ext cx="872490" cy="270510"/>
          </a:xfrm>
          <a:custGeom>
            <a:avLst/>
            <a:gdLst/>
            <a:ahLst/>
            <a:cxnLst/>
            <a:rect l="l" t="t" r="r" b="b"/>
            <a:pathLst>
              <a:path w="1373" h="425">
                <a:moveTo>
                  <a:pt x="0" y="106"/>
                </a:moveTo>
                <a:lnTo>
                  <a:pt x="1029" y="106"/>
                </a:lnTo>
                <a:lnTo>
                  <a:pt x="1029" y="0"/>
                </a:lnTo>
                <a:lnTo>
                  <a:pt x="1372" y="212"/>
                </a:lnTo>
                <a:lnTo>
                  <a:pt x="1029" y="424"/>
                </a:lnTo>
                <a:lnTo>
                  <a:pt x="1029" y="318"/>
                </a:lnTo>
                <a:lnTo>
                  <a:pt x="0" y="318"/>
                </a:lnTo>
                <a:lnTo>
                  <a:pt x="0" y="106"/>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19" name="Shape3">
            <a:extLst>
              <a:ext uri="{FF2B5EF4-FFF2-40B4-BE49-F238E27FC236}">
                <a16:creationId xmlns:a16="http://schemas.microsoft.com/office/drawing/2014/main" id="{B5E514B1-F576-4D62-81D3-16C3DBA985BD}"/>
              </a:ext>
            </a:extLst>
          </p:cNvPr>
          <p:cNvSpPr/>
          <p:nvPr/>
        </p:nvSpPr>
        <p:spPr>
          <a:xfrm>
            <a:off x="8086343" y="2711449"/>
            <a:ext cx="212725" cy="667999"/>
          </a:xfrm>
          <a:custGeom>
            <a:avLst/>
            <a:gdLst/>
            <a:ahLst/>
            <a:cxnLst/>
            <a:rect l="l" t="t" r="r" b="b"/>
            <a:pathLst>
              <a:path w="425" h="724">
                <a:moveTo>
                  <a:pt x="106" y="0"/>
                </a:moveTo>
                <a:lnTo>
                  <a:pt x="106" y="542"/>
                </a:lnTo>
                <a:lnTo>
                  <a:pt x="0" y="542"/>
                </a:lnTo>
                <a:lnTo>
                  <a:pt x="212" y="723"/>
                </a:lnTo>
                <a:lnTo>
                  <a:pt x="424" y="542"/>
                </a:lnTo>
                <a:lnTo>
                  <a:pt x="318" y="542"/>
                </a:lnTo>
                <a:lnTo>
                  <a:pt x="318" y="0"/>
                </a:lnTo>
                <a:lnTo>
                  <a:pt x="10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20" name="Shape3">
            <a:extLst>
              <a:ext uri="{FF2B5EF4-FFF2-40B4-BE49-F238E27FC236}">
                <a16:creationId xmlns:a16="http://schemas.microsoft.com/office/drawing/2014/main" id="{25F8C7C4-3848-45E3-8BCF-38B7FD90D6ED}"/>
              </a:ext>
            </a:extLst>
          </p:cNvPr>
          <p:cNvSpPr/>
          <p:nvPr/>
        </p:nvSpPr>
        <p:spPr>
          <a:xfrm>
            <a:off x="3464495" y="4642123"/>
            <a:ext cx="270510" cy="694690"/>
          </a:xfrm>
          <a:custGeom>
            <a:avLst/>
            <a:gdLst/>
            <a:ahLst/>
            <a:cxnLst/>
            <a:rect l="l" t="t" r="r" b="b"/>
            <a:pathLst>
              <a:path w="425" h="1093">
                <a:moveTo>
                  <a:pt x="106" y="0"/>
                </a:moveTo>
                <a:lnTo>
                  <a:pt x="106" y="819"/>
                </a:lnTo>
                <a:lnTo>
                  <a:pt x="0" y="819"/>
                </a:lnTo>
                <a:lnTo>
                  <a:pt x="212" y="1092"/>
                </a:lnTo>
                <a:lnTo>
                  <a:pt x="424" y="819"/>
                </a:lnTo>
                <a:lnTo>
                  <a:pt x="318" y="819"/>
                </a:lnTo>
                <a:lnTo>
                  <a:pt x="318" y="0"/>
                </a:lnTo>
                <a:lnTo>
                  <a:pt x="10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a:lstStyle/>
          <a:p>
            <a:endParaRPr lang="en-IN"/>
          </a:p>
        </p:txBody>
      </p:sp>
      <p:sp>
        <p:nvSpPr>
          <p:cNvPr id="22" name="Rectangle 28">
            <a:extLst>
              <a:ext uri="{FF2B5EF4-FFF2-40B4-BE49-F238E27FC236}">
                <a16:creationId xmlns:a16="http://schemas.microsoft.com/office/drawing/2014/main" id="{F85978D8-F8DF-40B2-A5F4-7B565132F20D}"/>
              </a:ext>
            </a:extLst>
          </p:cNvPr>
          <p:cNvSpPr>
            <a:spLocks noChangeArrowheads="1"/>
          </p:cNvSpPr>
          <p:nvPr/>
        </p:nvSpPr>
        <p:spPr bwMode="auto">
          <a:xfrm>
            <a:off x="366713" y="474779"/>
            <a:ext cx="10167548"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b="1" dirty="0"/>
              <a:t>PERT CHART</a:t>
            </a:r>
            <a:endParaRPr lang="en-IN" b="1" dirty="0"/>
          </a:p>
        </p:txBody>
      </p:sp>
    </p:spTree>
    <p:extLst>
      <p:ext uri="{BB962C8B-B14F-4D97-AF65-F5344CB8AC3E}">
        <p14:creationId xmlns:p14="http://schemas.microsoft.com/office/powerpoint/2010/main" val="25485462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
          <p:cNvSpPr txBox="1">
            <a:spLocks noGrp="1"/>
          </p:cNvSpPr>
          <p:nvPr>
            <p:ph type="title"/>
          </p:nvPr>
        </p:nvSpPr>
        <p:spPr>
          <a:prstGeom prst="rect">
            <a:avLst/>
          </a:prstGeom>
        </p:spPr>
        <p:txBody>
          <a:bodyPr/>
          <a:lstStyle/>
          <a:p>
            <a:r>
              <a:t>REFERENCES</a:t>
            </a:r>
          </a:p>
        </p:txBody>
      </p:sp>
      <p:sp>
        <p:nvSpPr>
          <p:cNvPr id="111" name="Content Placeholder 2"/>
          <p:cNvSpPr txBox="1">
            <a:spLocks noGrp="1"/>
          </p:cNvSpPr>
          <p:nvPr>
            <p:ph type="body" idx="1"/>
          </p:nvPr>
        </p:nvSpPr>
        <p:spPr>
          <a:xfrm>
            <a:off x="351408" y="1426965"/>
            <a:ext cx="11489184" cy="4826199"/>
          </a:xfrm>
          <a:prstGeom prst="rect">
            <a:avLst/>
          </a:prstGeom>
        </p:spPr>
        <p:txBody>
          <a:bodyPr/>
          <a:lstStyle/>
          <a:p>
            <a:pPr marL="0" indent="0" defTabSz="333746">
              <a:lnSpc>
                <a:spcPct val="80000"/>
              </a:lnSpc>
              <a:spcBef>
                <a:spcPts val="400"/>
              </a:spcBef>
              <a:buNone/>
              <a:defRPr sz="1900" b="1"/>
            </a:pPr>
            <a:r>
              <a:rPr dirty="0"/>
              <a:t>[1</a:t>
            </a:r>
            <a:r>
              <a:rPr dirty="0">
                <a:latin typeface="Times New Roman"/>
                <a:ea typeface="Times New Roman"/>
                <a:cs typeface="Times New Roman"/>
                <a:sym typeface="Times New Roman"/>
              </a:rPr>
              <a:t>]Jagadeesh R, Dr. R. </a:t>
            </a:r>
            <a:r>
              <a:rPr dirty="0" err="1">
                <a:latin typeface="Times New Roman"/>
                <a:ea typeface="Times New Roman"/>
                <a:cs typeface="Times New Roman"/>
                <a:sym typeface="Times New Roman"/>
              </a:rPr>
              <a:t>Nagaraja</a:t>
            </a:r>
            <a:r>
              <a:rPr dirty="0">
                <a:latin typeface="Times New Roman"/>
                <a:ea typeface="Times New Roman"/>
                <a:cs typeface="Times New Roman"/>
                <a:sym typeface="Times New Roman"/>
              </a:rPr>
              <a:t>, et al., “IoT based Smart Helmet for unsafe event detection for mining industry” “International Research Journal of Engineering and Technology (IRJET) e-ISSN: 2395 -0056 Volume: 04 Issue: 01 | Jan -2017”.</a:t>
            </a:r>
            <a:br>
              <a:rPr dirty="0">
                <a:latin typeface="Times New Roman"/>
                <a:ea typeface="Times New Roman"/>
                <a:cs typeface="Times New Roman"/>
                <a:sym typeface="Times New Roman"/>
              </a:rPr>
            </a:br>
            <a:r>
              <a:rPr dirty="0">
                <a:latin typeface="Times New Roman"/>
                <a:ea typeface="Times New Roman"/>
                <a:cs typeface="Times New Roman"/>
                <a:sym typeface="Times New Roman"/>
              </a:rPr>
              <a:t> </a:t>
            </a:r>
          </a:p>
          <a:p>
            <a:pPr marL="0" indent="0" defTabSz="333746">
              <a:lnSpc>
                <a:spcPct val="80000"/>
              </a:lnSpc>
              <a:spcBef>
                <a:spcPts val="400"/>
              </a:spcBef>
              <a:buNone/>
              <a:defRPr sz="1900" b="1">
                <a:latin typeface="Times New Roman"/>
                <a:ea typeface="Times New Roman"/>
                <a:cs typeface="Times New Roman"/>
                <a:sym typeface="Times New Roman"/>
              </a:defRPr>
            </a:pPr>
            <a:r>
              <a:rPr dirty="0"/>
              <a:t>[2] M. Naveen raj, P. Ashwin Kumar, R. Vignesh, K. </a:t>
            </a:r>
            <a:r>
              <a:rPr dirty="0" err="1"/>
              <a:t>Iniyan</a:t>
            </a:r>
            <a:r>
              <a:rPr dirty="0"/>
              <a:t>, M. Sri Krishna Prasanth, et al., “IOT Based Smart Helmet for Unsafe Event Detection for Mining Industry” International Journal of Pure and Applied Mathematics Volume 118 No. 20 2018, 533-538. </a:t>
            </a:r>
            <a:br>
              <a:rPr dirty="0"/>
            </a:br>
            <a:endParaRPr dirty="0"/>
          </a:p>
          <a:p>
            <a:pPr marL="0" indent="0" defTabSz="333746">
              <a:lnSpc>
                <a:spcPct val="80000"/>
              </a:lnSpc>
              <a:spcBef>
                <a:spcPts val="400"/>
              </a:spcBef>
              <a:buNone/>
              <a:defRPr sz="1900" b="1">
                <a:latin typeface="Times New Roman"/>
                <a:ea typeface="Times New Roman"/>
                <a:cs typeface="Times New Roman"/>
                <a:sym typeface="Times New Roman"/>
              </a:defRPr>
            </a:pPr>
            <a:r>
              <a:rPr dirty="0"/>
              <a:t>[3] G. Ravi Kumar &amp; B. Keerthi Reddy, et al., “Internet of Things Based an Intelligent Helmet for Wireless Sensor Network” International Journal of Engineering Sciences &amp; Research Technology, June, 2018 </a:t>
            </a:r>
            <a:br>
              <a:rPr dirty="0"/>
            </a:br>
            <a:endParaRPr dirty="0"/>
          </a:p>
          <a:p>
            <a:pPr marL="0" indent="0" defTabSz="333746">
              <a:lnSpc>
                <a:spcPct val="80000"/>
              </a:lnSpc>
              <a:spcBef>
                <a:spcPts val="400"/>
              </a:spcBef>
              <a:buNone/>
              <a:defRPr sz="1900" b="1">
                <a:latin typeface="Times New Roman"/>
                <a:ea typeface="Times New Roman"/>
                <a:cs typeface="Times New Roman"/>
                <a:sym typeface="Times New Roman"/>
              </a:defRPr>
            </a:pPr>
            <a:r>
              <a:rPr dirty="0"/>
              <a:t>[4] Shruti P. </a:t>
            </a:r>
            <a:r>
              <a:rPr dirty="0" err="1"/>
              <a:t>Borkar</a:t>
            </a:r>
            <a:r>
              <a:rPr dirty="0"/>
              <a:t>, V. B. </a:t>
            </a:r>
            <a:r>
              <a:rPr dirty="0" err="1"/>
              <a:t>Baru</a:t>
            </a:r>
            <a:r>
              <a:rPr dirty="0"/>
              <a:t>, et al., “IoT Based Smart Helmet for Underground Mines” International Journal of Research in Engineering, Science and Management Volume-1, Issue-9, September-2018 </a:t>
            </a:r>
            <a:br>
              <a:rPr dirty="0"/>
            </a:br>
            <a:endParaRPr dirty="0"/>
          </a:p>
          <a:p>
            <a:pPr marL="0" indent="0" defTabSz="333746">
              <a:lnSpc>
                <a:spcPct val="80000"/>
              </a:lnSpc>
              <a:spcBef>
                <a:spcPts val="400"/>
              </a:spcBef>
              <a:buNone/>
              <a:defRPr sz="1900" b="1">
                <a:latin typeface="Times New Roman"/>
                <a:ea typeface="Times New Roman"/>
                <a:cs typeface="Times New Roman"/>
                <a:sym typeface="Times New Roman"/>
              </a:defRPr>
            </a:pPr>
            <a:r>
              <a:rPr dirty="0"/>
              <a:t>[5] G. Prabhakar Reddy et al., “IoT in Mines for Safety and Efficient Monitoring” International Journal of Advanced Research in Computer Engineering &amp; Technology (IJARCET) Volume 4 Issue 11, November 2015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p:cNvSpPr txBox="1">
            <a:spLocks noGrp="1"/>
          </p:cNvSpPr>
          <p:nvPr>
            <p:ph type="title"/>
          </p:nvPr>
        </p:nvSpPr>
        <p:spPr>
          <a:xfrm>
            <a:off x="-25792" y="1143000"/>
            <a:ext cx="12192003" cy="1143000"/>
          </a:xfrm>
          <a:prstGeom prst="rect">
            <a:avLst/>
          </a:prstGeom>
        </p:spPr>
        <p:txBody>
          <a:bodyPr/>
          <a:lstStyle/>
          <a:p>
            <a:pPr defTabSz="338326">
              <a:spcBef>
                <a:spcPts val="400"/>
              </a:spcBef>
              <a:defRPr sz="2000" b="1">
                <a:solidFill>
                  <a:srgbClr val="262626"/>
                </a:solidFill>
                <a:latin typeface="Times New Roman"/>
                <a:ea typeface="Times New Roman"/>
                <a:cs typeface="Times New Roman"/>
                <a:sym typeface="Times New Roman"/>
              </a:defRPr>
            </a:pPr>
            <a:r>
              <a:t>School of Computer Science and Engineering</a:t>
            </a:r>
          </a:p>
          <a:p>
            <a:pPr defTabSz="338326">
              <a:spcBef>
                <a:spcPts val="400"/>
              </a:spcBef>
              <a:defRPr sz="2000" b="1">
                <a:solidFill>
                  <a:srgbClr val="262626"/>
                </a:solidFill>
                <a:latin typeface="Times New Roman"/>
                <a:ea typeface="Times New Roman"/>
                <a:cs typeface="Times New Roman"/>
                <a:sym typeface="Times New Roman"/>
              </a:defRPr>
            </a:pPr>
            <a:r>
              <a:t>University of Petroleum And Energy Studies</a:t>
            </a:r>
          </a:p>
          <a:p>
            <a:pPr defTabSz="338326">
              <a:spcBef>
                <a:spcPts val="400"/>
              </a:spcBef>
              <a:defRPr sz="2000" b="1">
                <a:solidFill>
                  <a:srgbClr val="262626"/>
                </a:solidFill>
                <a:latin typeface="Times New Roman"/>
                <a:ea typeface="Times New Roman"/>
                <a:cs typeface="Times New Roman"/>
                <a:sym typeface="Times New Roman"/>
              </a:defRPr>
            </a:pPr>
            <a:r>
              <a:t>Bidholi Campus, Energy Acres, Dehradun – 248007.</a:t>
            </a:r>
          </a:p>
        </p:txBody>
      </p:sp>
      <p:sp>
        <p:nvSpPr>
          <p:cNvPr id="54" name="TextBox 2"/>
          <p:cNvSpPr txBox="1"/>
          <p:nvPr/>
        </p:nvSpPr>
        <p:spPr>
          <a:xfrm>
            <a:off x="1017037" y="4510913"/>
            <a:ext cx="2007573" cy="1754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b="1">
                <a:latin typeface="Times New Roman"/>
                <a:ea typeface="Times New Roman"/>
                <a:cs typeface="Times New Roman"/>
                <a:sym typeface="Times New Roman"/>
              </a:defRPr>
            </a:pPr>
            <a:r>
              <a:rPr sz="1800" dirty="0"/>
              <a:t>SUBMITTED BY:</a:t>
            </a:r>
          </a:p>
          <a:p>
            <a:pPr>
              <a:defRPr b="1">
                <a:latin typeface="Times New Roman"/>
                <a:ea typeface="Times New Roman"/>
                <a:cs typeface="Times New Roman"/>
                <a:sym typeface="Times New Roman"/>
              </a:defRPr>
            </a:pPr>
            <a:r>
              <a:rPr sz="1800" dirty="0"/>
              <a:t>SHIVANG RAJ</a:t>
            </a:r>
          </a:p>
          <a:p>
            <a:pPr>
              <a:defRPr b="1">
                <a:latin typeface="Times New Roman"/>
                <a:ea typeface="Times New Roman"/>
                <a:cs typeface="Times New Roman"/>
                <a:sym typeface="Times New Roman"/>
              </a:defRPr>
            </a:pPr>
            <a:r>
              <a:rPr sz="1800" dirty="0"/>
              <a:t>Sap Id: 500055050</a:t>
            </a:r>
          </a:p>
          <a:p>
            <a:pPr>
              <a:defRPr b="1">
                <a:latin typeface="Times New Roman"/>
                <a:ea typeface="Times New Roman"/>
                <a:cs typeface="Times New Roman"/>
                <a:sym typeface="Times New Roman"/>
              </a:defRPr>
            </a:pPr>
            <a:endParaRPr sz="1800" dirty="0"/>
          </a:p>
          <a:p>
            <a:pPr>
              <a:defRPr b="1">
                <a:latin typeface="Times New Roman"/>
                <a:ea typeface="Times New Roman"/>
                <a:cs typeface="Times New Roman"/>
                <a:sym typeface="Times New Roman"/>
              </a:defRPr>
            </a:pPr>
            <a:r>
              <a:rPr sz="1800" dirty="0"/>
              <a:t>NITISH KUMAR</a:t>
            </a:r>
          </a:p>
          <a:p>
            <a:pPr>
              <a:defRPr b="1">
                <a:latin typeface="Times New Roman"/>
                <a:ea typeface="Times New Roman"/>
                <a:cs typeface="Times New Roman"/>
                <a:sym typeface="Times New Roman"/>
              </a:defRPr>
            </a:pPr>
            <a:r>
              <a:rPr sz="1800" dirty="0"/>
              <a:t>Sap Id: 500063395</a:t>
            </a:r>
          </a:p>
        </p:txBody>
      </p:sp>
      <p:pic>
        <p:nvPicPr>
          <p:cNvPr id="55" name="Picture 8" descr="Picture 8"/>
          <p:cNvPicPr>
            <a:picLocks noChangeAspect="1"/>
          </p:cNvPicPr>
          <p:nvPr/>
        </p:nvPicPr>
        <p:blipFill>
          <a:blip r:embed="rId2"/>
          <a:stretch>
            <a:fillRect/>
          </a:stretch>
        </p:blipFill>
        <p:spPr>
          <a:xfrm>
            <a:off x="4640436" y="210303"/>
            <a:ext cx="2911127" cy="936106"/>
          </a:xfrm>
          <a:prstGeom prst="rect">
            <a:avLst/>
          </a:prstGeom>
          <a:ln w="12700">
            <a:miter lim="400000"/>
          </a:ln>
        </p:spPr>
      </p:pic>
      <p:sp>
        <p:nvSpPr>
          <p:cNvPr id="57" name="Project Title: IOT Based Alert Generator For Mining Workers"/>
          <p:cNvSpPr txBox="1"/>
          <p:nvPr/>
        </p:nvSpPr>
        <p:spPr>
          <a:xfrm>
            <a:off x="1530220" y="3687304"/>
            <a:ext cx="9255967" cy="400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defTabSz="457200">
              <a:spcBef>
                <a:spcPts val="600"/>
              </a:spcBef>
              <a:defRPr sz="2800" b="1">
                <a:solidFill>
                  <a:srgbClr val="262626"/>
                </a:solidFill>
                <a:latin typeface="Times New Roman"/>
                <a:ea typeface="Times New Roman"/>
                <a:cs typeface="Times New Roman"/>
                <a:sym typeface="Times New Roman"/>
              </a:defRPr>
            </a:pPr>
            <a:r>
              <a:rPr sz="2000" u="sng" dirty="0"/>
              <a:t>Project Title: </a:t>
            </a:r>
            <a:r>
              <a:rPr sz="2000" b="0" u="sng" dirty="0"/>
              <a:t>IOT Based Alert Generator For Mining Workers</a:t>
            </a:r>
          </a:p>
        </p:txBody>
      </p:sp>
      <p:sp>
        <p:nvSpPr>
          <p:cNvPr id="58" name="UNDER GUIDANCE OF :…"/>
          <p:cNvSpPr txBox="1"/>
          <p:nvPr/>
        </p:nvSpPr>
        <p:spPr>
          <a:xfrm>
            <a:off x="8597345" y="4779355"/>
            <a:ext cx="3061255" cy="1203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defTabSz="457200">
              <a:defRPr sz="1800" b="1" u="sng">
                <a:latin typeface="Times New Roman"/>
                <a:ea typeface="Times New Roman"/>
                <a:cs typeface="Times New Roman"/>
                <a:sym typeface="Times New Roman"/>
              </a:defRPr>
            </a:pPr>
            <a:r>
              <a:t>UNDER GUIDANCE OF :</a:t>
            </a:r>
          </a:p>
          <a:p>
            <a:pPr algn="ctr" defTabSz="457200">
              <a:defRPr sz="1800" b="1">
                <a:latin typeface="Times New Roman"/>
                <a:ea typeface="Times New Roman"/>
                <a:cs typeface="Times New Roman"/>
                <a:sym typeface="Times New Roman"/>
              </a:defRPr>
            </a:pPr>
            <a:r>
              <a:t>Ms. NINNI SINGH </a:t>
            </a:r>
          </a:p>
          <a:p>
            <a:pPr algn="ctr" defTabSz="457200">
              <a:lnSpc>
                <a:spcPts val="3700"/>
              </a:lnSpc>
              <a:spcBef>
                <a:spcPts val="1200"/>
              </a:spcBef>
              <a:defRPr sz="1600" b="1">
                <a:latin typeface="Times"/>
                <a:ea typeface="Times"/>
                <a:cs typeface="Times"/>
                <a:sym typeface="Times"/>
              </a:defRPr>
            </a:pPr>
            <a:r>
              <a:t>(</a:t>
            </a:r>
            <a:r>
              <a:rPr b="0"/>
              <a:t>Assistant Professor of Informatics</a:t>
            </a:r>
            <a:r>
              <a:t>) </a:t>
            </a:r>
          </a:p>
        </p:txBody>
      </p:sp>
      <p:sp>
        <p:nvSpPr>
          <p:cNvPr id="2" name="TextBox 1">
            <a:extLst>
              <a:ext uri="{FF2B5EF4-FFF2-40B4-BE49-F238E27FC236}">
                <a16:creationId xmlns:a16="http://schemas.microsoft.com/office/drawing/2014/main" id="{D99D9687-68A8-453F-9E00-662A6E4A472E}"/>
              </a:ext>
            </a:extLst>
          </p:cNvPr>
          <p:cNvSpPr txBox="1"/>
          <p:nvPr/>
        </p:nvSpPr>
        <p:spPr>
          <a:xfrm>
            <a:off x="1530220" y="2463282"/>
            <a:ext cx="911445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189" rtl="0" fontAlgn="auto" latinLnBrk="0" hangingPunct="0">
              <a:lnSpc>
                <a:spcPct val="100000"/>
              </a:lnSpc>
              <a:spcBef>
                <a:spcPts val="0"/>
              </a:spcBef>
              <a:spcAft>
                <a:spcPts val="0"/>
              </a:spcAft>
              <a:buClrTx/>
              <a:buSzTx/>
              <a:buFontTx/>
              <a:buNone/>
              <a:tabLst/>
            </a:pPr>
            <a:r>
              <a:rPr kumimoji="0" lang="en-US" sz="3600" b="1" i="0" u="sng" strike="noStrike" cap="none" spc="0" normalizeH="0" baseline="0" dirty="0">
                <a:ln>
                  <a:noFill/>
                </a:ln>
                <a:solidFill>
                  <a:srgbClr val="000000"/>
                </a:solidFill>
                <a:effectLst/>
                <a:uFillTx/>
                <a:latin typeface="+mn-lt"/>
                <a:ea typeface="+mn-ea"/>
                <a:cs typeface="+mn-cs"/>
                <a:sym typeface="Calibri"/>
              </a:rPr>
              <a:t>Minor-2</a:t>
            </a:r>
            <a:endParaRPr kumimoji="0" lang="en-IN" sz="3600" b="1" i="0" u="sng"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noGrp="1"/>
          </p:cNvSpPr>
          <p:nvPr>
            <p:ph type="title"/>
          </p:nvPr>
        </p:nvSpPr>
        <p:spPr>
          <a:xfrm>
            <a:off x="609600" y="363539"/>
            <a:ext cx="10972800" cy="1143001"/>
          </a:xfrm>
          <a:prstGeom prst="rect">
            <a:avLst/>
          </a:prstGeom>
        </p:spPr>
        <p:txBody>
          <a:bodyPr/>
          <a:lstStyle/>
          <a:p>
            <a:r>
              <a:t>INTRODUCTION</a:t>
            </a:r>
          </a:p>
        </p:txBody>
      </p:sp>
      <p:sp>
        <p:nvSpPr>
          <p:cNvPr id="61" name="Content Placeholder 2"/>
          <p:cNvSpPr txBox="1">
            <a:spLocks noGrp="1"/>
          </p:cNvSpPr>
          <p:nvPr>
            <p:ph type="body" sz="half" idx="1"/>
          </p:nvPr>
        </p:nvSpPr>
        <p:spPr>
          <a:xfrm>
            <a:off x="762000" y="1473201"/>
            <a:ext cx="6929536" cy="4754563"/>
          </a:xfrm>
          <a:prstGeom prst="rect">
            <a:avLst/>
          </a:prstGeom>
        </p:spPr>
        <p:txBody>
          <a:bodyPr/>
          <a:lstStyle/>
          <a:p>
            <a:pPr marL="342890" indent="-342890"/>
            <a:r>
              <a:t>The most important part of any type of industry is safety.</a:t>
            </a:r>
            <a:br/>
            <a:endParaRPr/>
          </a:p>
          <a:p>
            <a:pPr marL="342890" indent="-342890"/>
            <a:r>
              <a:t>To avoid any types of unwanted conditions, every mining industry follows some basic precaution,</a:t>
            </a:r>
            <a:br/>
            <a:r>
              <a:t>Despite of several government regulations.</a:t>
            </a:r>
          </a:p>
          <a:p>
            <a:pPr marL="342890" indent="-342890"/>
            <a:r>
              <a:t>Which keeps workers at high risk.</a:t>
            </a:r>
          </a:p>
        </p:txBody>
      </p:sp>
      <p:pic>
        <p:nvPicPr>
          <p:cNvPr id="62" name="Picture 11" descr="Picture 11"/>
          <p:cNvPicPr>
            <a:picLocks noChangeAspect="1"/>
          </p:cNvPicPr>
          <p:nvPr/>
        </p:nvPicPr>
        <p:blipFill>
          <a:blip r:embed="rId2"/>
          <a:srcRect b="7527"/>
          <a:stretch>
            <a:fillRect/>
          </a:stretch>
        </p:blipFill>
        <p:spPr>
          <a:xfrm>
            <a:off x="7965420" y="1403568"/>
            <a:ext cx="3745728" cy="449903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xfrm>
            <a:off x="723900" y="592139"/>
            <a:ext cx="10972800" cy="1143001"/>
          </a:xfrm>
          <a:prstGeom prst="rect">
            <a:avLst/>
          </a:prstGeom>
        </p:spPr>
        <p:txBody>
          <a:bodyPr/>
          <a:lstStyle/>
          <a:p>
            <a:r>
              <a:t>PROBLEM STATEMENT</a:t>
            </a:r>
          </a:p>
        </p:txBody>
      </p:sp>
      <p:sp>
        <p:nvSpPr>
          <p:cNvPr id="65" name="Content Placeholder 2"/>
          <p:cNvSpPr txBox="1">
            <a:spLocks noGrp="1"/>
          </p:cNvSpPr>
          <p:nvPr>
            <p:ph type="body" idx="1"/>
          </p:nvPr>
        </p:nvSpPr>
        <p:spPr>
          <a:xfrm>
            <a:off x="609600" y="1296291"/>
            <a:ext cx="10972801" cy="5102527"/>
          </a:xfrm>
          <a:prstGeom prst="rect">
            <a:avLst/>
          </a:prstGeom>
        </p:spPr>
        <p:txBody>
          <a:bodyPr/>
          <a:lstStyle/>
          <a:p>
            <a:pPr marL="0" indent="0">
              <a:buSzTx/>
              <a:buNone/>
            </a:pPr>
            <a:endParaRPr/>
          </a:p>
          <a:p>
            <a:pPr marL="0" indent="0">
              <a:buSzTx/>
              <a:buNone/>
              <a:defRPr>
                <a:latin typeface="Times New Roman"/>
                <a:ea typeface="Times New Roman"/>
                <a:cs typeface="Times New Roman"/>
                <a:sym typeface="Times New Roman"/>
              </a:defRPr>
            </a:pPr>
            <a:r>
              <a:t>Our Objective is to design a IOT Based Alert Generator Device for workers working in mining industries.</a:t>
            </a:r>
          </a:p>
          <a:p>
            <a:pPr marL="0" indent="0" algn="just">
              <a:buSzTx/>
              <a:buNone/>
              <a:defRPr>
                <a:latin typeface="Times New Roman"/>
                <a:ea typeface="Times New Roman"/>
                <a:cs typeface="Times New Roman"/>
                <a:sym typeface="Times New Roman"/>
              </a:defRPr>
            </a:pPr>
            <a:endParaRPr/>
          </a:p>
          <a:p>
            <a:pPr marL="0" indent="0" algn="just">
              <a:buSzTx/>
              <a:buFontTx/>
              <a:buNone/>
              <a:defRPr u="sng">
                <a:latin typeface="Times New Roman"/>
                <a:ea typeface="Times New Roman"/>
                <a:cs typeface="Times New Roman"/>
                <a:sym typeface="Times New Roman"/>
              </a:defRPr>
            </a:pPr>
            <a:r>
              <a:t>Justification</a:t>
            </a:r>
          </a:p>
          <a:p>
            <a:pPr marL="0" indent="0" algn="just">
              <a:buSzTx/>
              <a:buFontTx/>
              <a:buNone/>
              <a:defRPr>
                <a:latin typeface="Times New Roman"/>
                <a:ea typeface="Times New Roman"/>
                <a:cs typeface="Times New Roman"/>
                <a:sym typeface="Times New Roman"/>
              </a:defRPr>
            </a:pPr>
            <a:r>
              <a:t>Miners working at field are</a:t>
            </a:r>
          </a:p>
          <a:p>
            <a:pPr marL="320842" indent="-320842" algn="just">
              <a:buFontTx/>
              <a:defRPr>
                <a:latin typeface="Times New Roman"/>
                <a:ea typeface="Times New Roman"/>
                <a:cs typeface="Times New Roman"/>
                <a:sym typeface="Times New Roman"/>
              </a:defRPr>
            </a:pPr>
            <a:r>
              <a:t>Exposed to different hazardous gases</a:t>
            </a:r>
          </a:p>
          <a:p>
            <a:pPr marL="320842" indent="-320842" algn="just">
              <a:buFontTx/>
              <a:defRPr>
                <a:latin typeface="Times New Roman"/>
                <a:ea typeface="Times New Roman"/>
                <a:cs typeface="Times New Roman"/>
                <a:sym typeface="Times New Roman"/>
              </a:defRPr>
            </a:pPr>
            <a:r>
              <a:t>Harmful for their health.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p:cNvSpPr txBox="1">
            <a:spLocks noGrp="1"/>
          </p:cNvSpPr>
          <p:nvPr>
            <p:ph type="title"/>
          </p:nvPr>
        </p:nvSpPr>
        <p:spPr>
          <a:xfrm>
            <a:off x="762000" y="25252"/>
            <a:ext cx="10972801" cy="849017"/>
          </a:xfrm>
          <a:prstGeom prst="rect">
            <a:avLst/>
          </a:prstGeom>
        </p:spPr>
        <p:txBody>
          <a:bodyPr/>
          <a:lstStyle/>
          <a:p>
            <a:r>
              <a:t>LITERATURE REVIEW</a:t>
            </a:r>
          </a:p>
        </p:txBody>
      </p:sp>
      <p:graphicFrame>
        <p:nvGraphicFramePr>
          <p:cNvPr id="68" name="Table"/>
          <p:cNvGraphicFramePr/>
          <p:nvPr>
            <p:extLst>
              <p:ext uri="{D42A27DB-BD31-4B8C-83A1-F6EECF244321}">
                <p14:modId xmlns:p14="http://schemas.microsoft.com/office/powerpoint/2010/main" val="280708718"/>
              </p:ext>
            </p:extLst>
          </p:nvPr>
        </p:nvGraphicFramePr>
        <p:xfrm>
          <a:off x="560532" y="812800"/>
          <a:ext cx="11375734" cy="5837754"/>
        </p:xfrm>
        <a:graphic>
          <a:graphicData uri="http://schemas.openxmlformats.org/drawingml/2006/table">
            <a:tbl>
              <a:tblPr firstRow="1" bandRow="1">
                <a:tableStyleId>{4C3C2611-4C71-4FC5-86AE-919BDF0F9419}</a:tableStyleId>
              </a:tblPr>
              <a:tblGrid>
                <a:gridCol w="2512410">
                  <a:extLst>
                    <a:ext uri="{9D8B030D-6E8A-4147-A177-3AD203B41FA5}">
                      <a16:colId xmlns:a16="http://schemas.microsoft.com/office/drawing/2014/main" val="20000"/>
                    </a:ext>
                  </a:extLst>
                </a:gridCol>
                <a:gridCol w="2481897">
                  <a:extLst>
                    <a:ext uri="{9D8B030D-6E8A-4147-A177-3AD203B41FA5}">
                      <a16:colId xmlns:a16="http://schemas.microsoft.com/office/drawing/2014/main" val="20001"/>
                    </a:ext>
                  </a:extLst>
                </a:gridCol>
                <a:gridCol w="2497154">
                  <a:extLst>
                    <a:ext uri="{9D8B030D-6E8A-4147-A177-3AD203B41FA5}">
                      <a16:colId xmlns:a16="http://schemas.microsoft.com/office/drawing/2014/main" val="20002"/>
                    </a:ext>
                  </a:extLst>
                </a:gridCol>
                <a:gridCol w="3884273">
                  <a:extLst>
                    <a:ext uri="{9D8B030D-6E8A-4147-A177-3AD203B41FA5}">
                      <a16:colId xmlns:a16="http://schemas.microsoft.com/office/drawing/2014/main" val="20003"/>
                    </a:ext>
                  </a:extLst>
                </a:gridCol>
              </a:tblGrid>
              <a:tr h="326006">
                <a:tc>
                  <a:txBody>
                    <a:bodyPr/>
                    <a:lstStyle/>
                    <a:p>
                      <a:pPr algn="ctr">
                        <a:defRPr sz="1800" b="0">
                          <a:solidFill>
                            <a:srgbClr val="000000"/>
                          </a:solidFill>
                        </a:defRPr>
                      </a:pPr>
                      <a:r>
                        <a:rPr sz="1900" b="1">
                          <a:solidFill>
                            <a:srgbClr val="FFFFFF"/>
                          </a:solidFill>
                        </a:rPr>
                        <a:t>Author</a:t>
                      </a:r>
                    </a:p>
                  </a:txBody>
                  <a:tcPr marL="0" marR="0" marT="0" marB="0" anchor="ctr" horzOverflow="overflow">
                    <a:lnB w="38100">
                      <a:solidFill>
                        <a:srgbClr val="000000"/>
                      </a:solidFill>
                    </a:lnB>
                  </a:tcPr>
                </a:tc>
                <a:tc>
                  <a:txBody>
                    <a:bodyPr/>
                    <a:lstStyle/>
                    <a:p>
                      <a:pPr algn="ctr">
                        <a:defRPr sz="1800" b="0">
                          <a:solidFill>
                            <a:srgbClr val="000000"/>
                          </a:solidFill>
                        </a:defRPr>
                      </a:pPr>
                      <a:r>
                        <a:rPr sz="1900" b="1">
                          <a:solidFill>
                            <a:srgbClr val="FFFFFF"/>
                          </a:solidFill>
                        </a:rPr>
                        <a:t>Title</a:t>
                      </a:r>
                    </a:p>
                  </a:txBody>
                  <a:tcPr marL="0" marR="0" marT="0" marB="0" anchor="ctr" horzOverflow="overflow">
                    <a:lnB w="38100">
                      <a:solidFill>
                        <a:srgbClr val="000000"/>
                      </a:solidFill>
                    </a:lnB>
                  </a:tcPr>
                </a:tc>
                <a:tc gridSpan="2">
                  <a:txBody>
                    <a:bodyPr/>
                    <a:lstStyle/>
                    <a:p>
                      <a:pPr algn="ctr">
                        <a:defRPr sz="1800" b="0">
                          <a:solidFill>
                            <a:srgbClr val="000000"/>
                          </a:solidFill>
                        </a:defRPr>
                      </a:pPr>
                      <a:r>
                        <a:rPr lang="en-US" sz="1900" b="1" dirty="0">
                          <a:solidFill>
                            <a:srgbClr val="FFFFFF"/>
                          </a:solidFill>
                        </a:rPr>
                        <a:t>Contribution</a:t>
                      </a:r>
                      <a:endParaRPr sz="1900" b="1" dirty="0">
                        <a:solidFill>
                          <a:srgbClr val="FFFFFF"/>
                        </a:solidFill>
                      </a:endParaRPr>
                    </a:p>
                  </a:txBody>
                  <a:tcPr marL="0" marR="0" marT="0" marB="0" anchor="ctr" horzOverflow="overflow">
                    <a:lnB w="38100">
                      <a:solidFill>
                        <a:srgbClr val="000000"/>
                      </a:solidFill>
                      <a:miter lim="400000"/>
                    </a:lnB>
                  </a:tcPr>
                </a:tc>
                <a:tc hMerge="1">
                  <a:txBody>
                    <a:bodyPr/>
                    <a:lstStyle/>
                    <a:p>
                      <a:endParaRPr lang="en-US"/>
                    </a:p>
                  </a:txBody>
                  <a:tcPr/>
                </a:tc>
                <a:extLst>
                  <a:ext uri="{0D108BD9-81ED-4DB2-BD59-A6C34878D82A}">
                    <a16:rowId xmlns:a16="http://schemas.microsoft.com/office/drawing/2014/main" val="10000"/>
                  </a:ext>
                </a:extLst>
              </a:tr>
              <a:tr h="2059962">
                <a:tc>
                  <a:txBody>
                    <a:bodyPr/>
                    <a:lstStyle/>
                    <a:p>
                      <a:pPr algn="l" defTabSz="457200">
                        <a:lnSpc>
                          <a:spcPts val="3700"/>
                        </a:lnSpc>
                        <a:spcBef>
                          <a:spcPts val="1200"/>
                        </a:spcBef>
                        <a:defRPr sz="1600">
                          <a:latin typeface="Times"/>
                          <a:ea typeface="Times"/>
                          <a:cs typeface="Times"/>
                          <a:sym typeface="Times"/>
                        </a:defRPr>
                      </a:pPr>
                      <a:r>
                        <a:t>Jagadeesh R, Dr. R. Nagaraja </a:t>
                      </a:r>
                    </a:p>
                    <a:p>
                      <a:pPr algn="ctr" defTabSz="457200">
                        <a:lnSpc>
                          <a:spcPts val="3700"/>
                        </a:lnSpc>
                        <a:spcBef>
                          <a:spcPts val="1200"/>
                        </a:spcBef>
                        <a:defRPr>
                          <a:latin typeface="Times"/>
                          <a:ea typeface="Times"/>
                          <a:cs typeface="Times"/>
                          <a:sym typeface="Times"/>
                        </a:defRPr>
                      </a:pPr>
                      <a:r>
                        <a:t>International Research Journal of Engineering and Technology (IRJET)</a:t>
                      </a:r>
                      <a:r>
                        <a:rPr sz="1600"/>
                        <a:t> </a:t>
                      </a:r>
                    </a:p>
                  </a:txBody>
                  <a:tcPr marL="0" marR="0" marT="0" marB="0" horzOverflow="overflow">
                    <a:lnL w="12700">
                      <a:solidFill>
                        <a:srgbClr val="000000"/>
                      </a:solidFill>
                    </a:lnL>
                    <a:lnR w="12700">
                      <a:solidFill>
                        <a:srgbClr val="000000"/>
                      </a:solidFill>
                      <a:miter lim="400000"/>
                    </a:lnR>
                    <a:lnT w="38100">
                      <a:solidFill>
                        <a:srgbClr val="000000"/>
                      </a:solidFill>
                    </a:lnT>
                    <a:lnB w="12700">
                      <a:solidFill>
                        <a:srgbClr val="000000"/>
                      </a:solidFill>
                    </a:lnB>
                  </a:tcPr>
                </a:tc>
                <a:tc>
                  <a:txBody>
                    <a:bodyPr/>
                    <a:lstStyle/>
                    <a:p>
                      <a:pPr algn="l" defTabSz="457200">
                        <a:lnSpc>
                          <a:spcPts val="3800"/>
                        </a:lnSpc>
                        <a:spcBef>
                          <a:spcPts val="1200"/>
                        </a:spcBef>
                        <a:defRPr sz="1700">
                          <a:latin typeface="Times New Roman"/>
                          <a:ea typeface="Times New Roman"/>
                          <a:cs typeface="Times New Roman"/>
                          <a:sym typeface="Times New Roman"/>
                        </a:defRPr>
                      </a:pPr>
                      <a:r>
                        <a:t>“IoT based Smart Helmet for unsafe event detection for mining industry” </a:t>
                      </a:r>
                    </a:p>
                  </a:txBody>
                  <a:tcPr marL="0" marR="0" marT="0" marB="0" horzOverflow="overflow">
                    <a:lnL w="12700">
                      <a:solidFill>
                        <a:srgbClr val="000000"/>
                      </a:solidFill>
                      <a:miter lim="400000"/>
                    </a:lnL>
                    <a:lnR w="12700">
                      <a:solidFill>
                        <a:srgbClr val="000000"/>
                      </a:solidFill>
                      <a:miter lim="400000"/>
                    </a:lnR>
                    <a:lnT w="38100">
                      <a:solidFill>
                        <a:srgbClr val="000000"/>
                      </a:solidFill>
                    </a:lnT>
                    <a:lnB w="12700">
                      <a:solidFill>
                        <a:srgbClr val="000000"/>
                      </a:solidFill>
                    </a:lnB>
                  </a:tcPr>
                </a:tc>
                <a:tc gridSpan="2">
                  <a:txBody>
                    <a:bodyPr/>
                    <a:lstStyle/>
                    <a:p>
                      <a:pPr algn="l" defTabSz="914400">
                        <a:defRPr sz="1800"/>
                      </a:pPr>
                      <a:r>
                        <a:rPr sz="1600">
                          <a:latin typeface="Times New Roman"/>
                          <a:ea typeface="Times New Roman"/>
                          <a:cs typeface="Times New Roman"/>
                          <a:sym typeface="Times New Roman"/>
                        </a:rPr>
                        <a:t> The developed prototype is able to sense the quality of air, humidity, removing the helmet by miner, and crash of an object on head.The helmet module includes ARM7 microcontroller in conjunction with various sensors and ZigBee, while reporting module includes ZigBee at the receiving end and raspberry pi controller. </a:t>
                      </a:r>
                    </a:p>
                  </a:txBody>
                  <a:tcPr marL="0" marR="0" marT="0" marB="0" horzOverflow="overflow">
                    <a:lnL w="12700">
                      <a:solidFill>
                        <a:srgbClr val="000000"/>
                      </a:solidFill>
                      <a:miter lim="400000"/>
                    </a:lnL>
                    <a:lnR w="12700">
                      <a:solidFill>
                        <a:srgbClr val="000000"/>
                      </a:solidFill>
                      <a:miter lim="400000"/>
                    </a:lnR>
                    <a:lnT w="38100">
                      <a:solidFill>
                        <a:srgbClr val="000000"/>
                      </a:solidFill>
                      <a:miter lim="400000"/>
                    </a:lnT>
                    <a:lnB w="12700">
                      <a:solidFill>
                        <a:srgbClr val="000000"/>
                      </a:solidFill>
                      <a:miter lim="400000"/>
                    </a:lnB>
                  </a:tcPr>
                </a:tc>
                <a:tc hMerge="1">
                  <a:txBody>
                    <a:bodyPr/>
                    <a:lstStyle/>
                    <a:p>
                      <a:endParaRPr lang="en-US"/>
                    </a:p>
                  </a:txBody>
                  <a:tcPr/>
                </a:tc>
                <a:extLst>
                  <a:ext uri="{0D108BD9-81ED-4DB2-BD59-A6C34878D82A}">
                    <a16:rowId xmlns:a16="http://schemas.microsoft.com/office/drawing/2014/main" val="10001"/>
                  </a:ext>
                </a:extLst>
              </a:tr>
              <a:tr h="2462329">
                <a:tc>
                  <a:txBody>
                    <a:bodyPr/>
                    <a:lstStyle/>
                    <a:p>
                      <a:pPr algn="l" defTabSz="457200">
                        <a:lnSpc>
                          <a:spcPts val="3700"/>
                        </a:lnSpc>
                        <a:spcBef>
                          <a:spcPts val="1200"/>
                        </a:spcBef>
                        <a:defRPr sz="1600"/>
                      </a:pPr>
                      <a:r>
                        <a:t>M. Naveen raj, P. Ashwin Kumar, R. Vignesh, K. Iniyan, M. Sri Krishna Prasanth </a:t>
                      </a:r>
                    </a:p>
                    <a:p>
                      <a:pPr algn="ctr" defTabSz="457200">
                        <a:lnSpc>
                          <a:spcPct val="150000"/>
                        </a:lnSpc>
                        <a:spcBef>
                          <a:spcPts val="800"/>
                        </a:spcBef>
                        <a:defRPr>
                          <a:uFill>
                            <a:solidFill>
                              <a:srgbClr val="000000"/>
                            </a:solidFill>
                          </a:uFill>
                          <a:latin typeface="Times New Roman"/>
                          <a:ea typeface="Times New Roman"/>
                          <a:cs typeface="Times New Roman"/>
                          <a:sym typeface="Times New Roman"/>
                        </a:defRPr>
                      </a:pPr>
                      <a:r>
                        <a:t>International Journal of Pure and Applied Mathematics</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457200">
                        <a:lnSpc>
                          <a:spcPts val="3800"/>
                        </a:lnSpc>
                        <a:spcBef>
                          <a:spcPts val="1200"/>
                        </a:spcBef>
                        <a:defRPr sz="1800"/>
                      </a:pPr>
                      <a:r>
                        <a:rPr sz="1700">
                          <a:latin typeface="Times New Roman"/>
                          <a:ea typeface="Times New Roman"/>
                          <a:cs typeface="Times New Roman"/>
                          <a:sym typeface="Times New Roman"/>
                        </a:rPr>
                        <a:t>“Internet of Things Based an Intelligent Helmet For Wireless Sensor Network”</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algn="just" defTabSz="914400">
                        <a:defRPr sz="1800"/>
                      </a:pPr>
                      <a:r>
                        <a:rPr sz="1600">
                          <a:latin typeface="Times New Roman"/>
                          <a:ea typeface="Times New Roman"/>
                          <a:cs typeface="Times New Roman"/>
                          <a:sym typeface="Times New Roman"/>
                        </a:rPr>
                        <a:t>The problem addressed in this paper was the improvement of a mining helmet in order to ensure more safety awareness between miners. When working with noisy equipment, being aware of one’s surroundings can sometimes be challenging. In the mining trade miners tend to get rid of their safety gear because the gear is too significant, heat or uncomfortable to work with. So, this system is developed to intimate the authorities in critical conditions.</a:t>
                      </a:r>
                    </a:p>
                  </a:txBody>
                  <a:tcPr marL="0" marR="0" marT="0" marB="0" horzOverflow="overflow">
                    <a:lnL w="12700">
                      <a:solidFill>
                        <a:srgbClr val="000000"/>
                      </a:solidFill>
                    </a:lnL>
                    <a:lnR w="12700">
                      <a:solidFill>
                        <a:srgbClr val="000000"/>
                      </a:solidFill>
                    </a:lnR>
                    <a:lnT w="12700">
                      <a:solidFill>
                        <a:srgbClr val="000000"/>
                      </a:solidFill>
                      <a:miter lim="400000"/>
                    </a:lnT>
                    <a:lnB w="12700">
                      <a:solidFill>
                        <a:srgbClr val="000000"/>
                      </a:solidFill>
                    </a:lnB>
                  </a:tcPr>
                </a:tc>
                <a:tc hMerge="1">
                  <a:txBody>
                    <a:bodyPr/>
                    <a:lstStyle/>
                    <a:p>
                      <a:endParaRPr lang="en-US"/>
                    </a:p>
                  </a:txBody>
                  <a:tcPr/>
                </a:tc>
                <a:extLst>
                  <a:ext uri="{0D108BD9-81ED-4DB2-BD59-A6C34878D82A}">
                    <a16:rowId xmlns:a16="http://schemas.microsoft.com/office/drawing/2014/main" val="10002"/>
                  </a:ext>
                </a:extLst>
              </a:tr>
              <a:tr h="938431">
                <a:tc>
                  <a:txBody>
                    <a:bodyPr/>
                    <a:lstStyle/>
                    <a:p>
                      <a:pPr algn="just" defTabSz="457200">
                        <a:lnSpc>
                          <a:spcPct val="102916"/>
                        </a:lnSpc>
                        <a:defRPr sz="1800"/>
                      </a:pPr>
                      <a:r>
                        <a:rPr sz="1600">
                          <a:uFill>
                            <a:solidFill>
                              <a:srgbClr val="000000"/>
                            </a:solidFill>
                          </a:uFill>
                          <a:latin typeface="Times New Roman"/>
                          <a:ea typeface="Times New Roman"/>
                          <a:cs typeface="Times New Roman"/>
                          <a:sym typeface="Times New Roman"/>
                        </a:rPr>
                        <a:t>Shruti P. Borkar, V. B. Baru</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457200">
                        <a:lnSpc>
                          <a:spcPct val="102916"/>
                        </a:lnSpc>
                        <a:defRPr sz="1800"/>
                      </a:pPr>
                      <a:r>
                        <a:rPr sz="1600">
                          <a:uFill>
                            <a:solidFill>
                              <a:srgbClr val="000000"/>
                            </a:solidFill>
                          </a:uFill>
                          <a:latin typeface="Times New Roman"/>
                          <a:ea typeface="Times New Roman"/>
                          <a:cs typeface="Times New Roman"/>
                          <a:sym typeface="Times New Roman"/>
                        </a:rPr>
                        <a:t>IoT Based Smart Helmet for Underground Mines”</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algn="just" defTabSz="457200">
                        <a:lnSpc>
                          <a:spcPct val="102916"/>
                        </a:lnSpc>
                        <a:defRPr sz="1800"/>
                      </a:pPr>
                      <a:r>
                        <a:rPr sz="1600" dirty="0">
                          <a:uFill>
                            <a:solidFill>
                              <a:srgbClr val="000000"/>
                            </a:solidFill>
                          </a:uFill>
                          <a:latin typeface="Times New Roman"/>
                          <a:ea typeface="Times New Roman"/>
                          <a:cs typeface="Times New Roman"/>
                          <a:sym typeface="Times New Roman"/>
                        </a:rPr>
                        <a:t>A mining helmet is developed that is able to detect different types of hazardous events such as, humidity condition of mines, then temperature and existence of combustible gases, the helmet removing by miner, and light intensity inside the mines.</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txBox="1">
            <a:spLocks noGrp="1"/>
          </p:cNvSpPr>
          <p:nvPr>
            <p:ph type="title"/>
          </p:nvPr>
        </p:nvSpPr>
        <p:spPr>
          <a:xfrm>
            <a:off x="762000" y="417709"/>
            <a:ext cx="10972800" cy="1143001"/>
          </a:xfrm>
          <a:prstGeom prst="rect">
            <a:avLst/>
          </a:prstGeom>
        </p:spPr>
        <p:txBody>
          <a:bodyPr/>
          <a:lstStyle/>
          <a:p>
            <a:r>
              <a:rPr dirty="0"/>
              <a:t>OBJECTIVE</a:t>
            </a:r>
          </a:p>
        </p:txBody>
      </p:sp>
      <p:sp>
        <p:nvSpPr>
          <p:cNvPr id="71" name="Content Placeholder 2"/>
          <p:cNvSpPr txBox="1">
            <a:spLocks noGrp="1"/>
          </p:cNvSpPr>
          <p:nvPr>
            <p:ph type="body" idx="1"/>
          </p:nvPr>
        </p:nvSpPr>
        <p:spPr>
          <a:xfrm>
            <a:off x="762000" y="1110342"/>
            <a:ext cx="10972800" cy="4859743"/>
          </a:xfrm>
          <a:prstGeom prst="rect">
            <a:avLst/>
          </a:prstGeom>
        </p:spPr>
        <p:txBody>
          <a:bodyPr anchor="ctr">
            <a:normAutofit fontScale="77500" lnSpcReduction="20000"/>
          </a:bodyPr>
          <a:lstStyle/>
          <a:p>
            <a:pPr marL="0" indent="0">
              <a:buNone/>
            </a:pPr>
            <a:endParaRPr lang="en-US" dirty="0"/>
          </a:p>
          <a:p>
            <a:pPr marL="0" indent="0" algn="ctr">
              <a:buNone/>
            </a:pPr>
            <a:r>
              <a:rPr lang="en-US" dirty="0"/>
              <a:t>IOT Based Alert Generator for Mining Workers</a:t>
            </a:r>
          </a:p>
          <a:p>
            <a:pPr marL="0" indent="0" algn="ctr">
              <a:buNone/>
            </a:pPr>
            <a:endParaRPr lang="en-IN" dirty="0"/>
          </a:p>
          <a:p>
            <a:pPr marL="0" indent="0">
              <a:buNone/>
            </a:pPr>
            <a:r>
              <a:rPr lang="en-US" b="1" dirty="0"/>
              <a:t>Sub Objective 1:</a:t>
            </a:r>
            <a:r>
              <a:rPr lang="en-IN" dirty="0"/>
              <a:t> Our project aims at developing real-time surveillance with early warning intelligence on harmful gases, temperature, humidity which Minimize Health Risks of Workers Within Mining Industry.</a:t>
            </a:r>
          </a:p>
          <a:p>
            <a:pPr marL="0" indent="0">
              <a:buNone/>
            </a:pPr>
            <a:endParaRPr lang="en-IN" dirty="0"/>
          </a:p>
          <a:p>
            <a:pPr marL="0" indent="0">
              <a:buNone/>
            </a:pPr>
            <a:r>
              <a:rPr lang="en-US" b="1" dirty="0"/>
              <a:t>Sub Objective 2 :</a:t>
            </a:r>
            <a:r>
              <a:rPr lang="en-IN" dirty="0"/>
              <a:t>All these parameters are detected continuously by temperature sensor, carbon monoxide, gas sensor, humidity sensor and if they cross the pre-defined limit, then the user gets alert as the</a:t>
            </a:r>
            <a:r>
              <a:rPr lang="en-IN" b="1" dirty="0"/>
              <a:t> </a:t>
            </a:r>
            <a:r>
              <a:rPr lang="en-IN" dirty="0"/>
              <a:t>buzzer will automatically turn on with LED indications. Our project involves implementation of Wi-Fi module and add-on of </a:t>
            </a:r>
          </a:p>
          <a:p>
            <a:pPr marL="0" indent="0">
              <a:buNone/>
            </a:pPr>
            <a:r>
              <a:rPr lang="en-IN" dirty="0"/>
              <a:t>heartbeat sensor. </a:t>
            </a:r>
          </a:p>
          <a:p>
            <a:pPr marL="0" indent="0">
              <a:buNone/>
            </a:pPr>
            <a:r>
              <a:rPr lang="en-IN" dirty="0"/>
              <a:t> </a:t>
            </a:r>
          </a:p>
          <a:p>
            <a:pPr marL="0" indent="0">
              <a:spcBef>
                <a:spcPts val="0"/>
              </a:spcBef>
              <a:buClr>
                <a:srgbClr val="83992A"/>
              </a:buClr>
              <a:buSzPct val="115000"/>
              <a:buNone/>
              <a:defRPr sz="3100">
                <a:latin typeface="Times New Roman"/>
                <a:ea typeface="Times New Roman"/>
                <a:cs typeface="Times New Roman"/>
                <a:sym typeface="Times New Roman"/>
              </a:defRPr>
            </a:pP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
          <p:cNvSpPr txBox="1"/>
          <p:nvPr/>
        </p:nvSpPr>
        <p:spPr>
          <a:xfrm>
            <a:off x="1252330" y="1731639"/>
            <a:ext cx="4055165" cy="4035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6350" marR="31750" indent="-6350" defTabSz="457200">
              <a:lnSpc>
                <a:spcPct val="103000"/>
              </a:lnSpc>
              <a:defRPr sz="2800" b="1" u="sng">
                <a:latin typeface="Times New Roman"/>
                <a:ea typeface="Times New Roman"/>
                <a:cs typeface="Times New Roman"/>
                <a:sym typeface="Times New Roman"/>
              </a:defRPr>
            </a:pPr>
            <a:r>
              <a:t>Hardware requirement </a:t>
            </a:r>
          </a:p>
          <a:p>
            <a:pPr marL="6350" marR="31750" indent="-6350" defTabSz="457200">
              <a:lnSpc>
                <a:spcPct val="103000"/>
              </a:lnSpc>
              <a:defRPr sz="2000" b="1">
                <a:latin typeface="Times New Roman"/>
                <a:ea typeface="Times New Roman"/>
                <a:cs typeface="Times New Roman"/>
                <a:sym typeface="Times New Roman"/>
              </a:defRPr>
            </a:pPr>
            <a:r>
              <a:t> </a:t>
            </a:r>
            <a:endParaRPr sz="1200"/>
          </a:p>
          <a:p>
            <a:pPr marL="342900" marR="31750" indent="-342900" defTabSz="457200">
              <a:lnSpc>
                <a:spcPct val="107000"/>
              </a:lnSpc>
              <a:spcBef>
                <a:spcPts val="800"/>
              </a:spcBef>
              <a:buSzPct val="100000"/>
              <a:buFont typeface="Symbol"/>
              <a:buChar char="·"/>
              <a:defRPr sz="2000">
                <a:latin typeface="Times New Roman"/>
                <a:ea typeface="Times New Roman"/>
                <a:cs typeface="Times New Roman"/>
                <a:sym typeface="Times New Roman"/>
              </a:defRPr>
            </a:pPr>
            <a:r>
              <a:t>5v Power Supply</a:t>
            </a:r>
          </a:p>
          <a:p>
            <a:pPr marL="342900" marR="31750" indent="-342900" defTabSz="457200">
              <a:lnSpc>
                <a:spcPct val="107000"/>
              </a:lnSpc>
              <a:spcBef>
                <a:spcPts val="800"/>
              </a:spcBef>
              <a:buSzPct val="100000"/>
              <a:buFont typeface="Symbol"/>
              <a:buChar char="·"/>
              <a:defRPr sz="2000">
                <a:latin typeface="Times New Roman"/>
                <a:ea typeface="Times New Roman"/>
                <a:cs typeface="Times New Roman"/>
                <a:sym typeface="Times New Roman"/>
              </a:defRPr>
            </a:pPr>
            <a:r>
              <a:t>Microcontrollers</a:t>
            </a:r>
          </a:p>
          <a:p>
            <a:pPr marL="342900" marR="31750" indent="-342900" defTabSz="457200">
              <a:lnSpc>
                <a:spcPct val="107000"/>
              </a:lnSpc>
              <a:spcBef>
                <a:spcPts val="800"/>
              </a:spcBef>
              <a:buSzPct val="100000"/>
              <a:buFont typeface="Symbol"/>
              <a:buChar char="·"/>
              <a:defRPr sz="2000">
                <a:latin typeface="Times New Roman"/>
                <a:ea typeface="Times New Roman"/>
                <a:cs typeface="Times New Roman"/>
                <a:sym typeface="Times New Roman"/>
              </a:defRPr>
            </a:pPr>
            <a:r>
              <a:t>Humidity and Temperature Sensor</a:t>
            </a:r>
          </a:p>
          <a:p>
            <a:pPr marL="342900" marR="31750" indent="-342900" defTabSz="457200">
              <a:lnSpc>
                <a:spcPct val="107000"/>
              </a:lnSpc>
              <a:spcBef>
                <a:spcPts val="800"/>
              </a:spcBef>
              <a:buSzPct val="100000"/>
              <a:buFont typeface="Symbol"/>
              <a:buChar char="·"/>
              <a:defRPr sz="2000">
                <a:latin typeface="Times New Roman"/>
                <a:ea typeface="Times New Roman"/>
                <a:cs typeface="Times New Roman"/>
                <a:sym typeface="Times New Roman"/>
              </a:defRPr>
            </a:pPr>
            <a:r>
              <a:t>Carbon Monoxide Sensor</a:t>
            </a:r>
          </a:p>
          <a:p>
            <a:pPr marL="342900" marR="31750" indent="-342900" defTabSz="457200">
              <a:lnSpc>
                <a:spcPct val="107000"/>
              </a:lnSpc>
              <a:spcBef>
                <a:spcPts val="800"/>
              </a:spcBef>
              <a:buSzPct val="100000"/>
              <a:buFont typeface="Symbol"/>
              <a:buChar char="·"/>
              <a:defRPr sz="2000">
                <a:latin typeface="Times New Roman"/>
                <a:ea typeface="Times New Roman"/>
                <a:cs typeface="Times New Roman"/>
                <a:sym typeface="Times New Roman"/>
              </a:defRPr>
            </a:pPr>
            <a:r>
              <a:t>LCD 20x4</a:t>
            </a:r>
          </a:p>
          <a:p>
            <a:pPr marL="342900" marR="31750" indent="-342900" defTabSz="457200">
              <a:lnSpc>
                <a:spcPct val="103000"/>
              </a:lnSpc>
              <a:buSzPct val="100000"/>
              <a:buFont typeface="Symbol"/>
              <a:buChar char="·"/>
              <a:defRPr sz="2000">
                <a:latin typeface="Times New Roman"/>
                <a:ea typeface="Times New Roman"/>
                <a:cs typeface="Times New Roman"/>
                <a:sym typeface="Times New Roman"/>
              </a:defRPr>
            </a:pPr>
            <a:r>
              <a:t>LPG Gas Sensor</a:t>
            </a:r>
          </a:p>
          <a:p>
            <a:pPr marL="342900" marR="31750" indent="-342900" defTabSz="457200">
              <a:lnSpc>
                <a:spcPct val="103000"/>
              </a:lnSpc>
              <a:buSzPct val="100000"/>
              <a:buFont typeface="Symbol"/>
              <a:buChar char="·"/>
              <a:defRPr sz="2000">
                <a:latin typeface="Times New Roman"/>
                <a:ea typeface="Times New Roman"/>
                <a:cs typeface="Times New Roman"/>
                <a:sym typeface="Times New Roman"/>
              </a:defRPr>
            </a:pPr>
            <a:r>
              <a:t>Buzzer</a:t>
            </a:r>
          </a:p>
          <a:p>
            <a:pPr marL="342900" marR="31750" indent="-342900" defTabSz="457200">
              <a:lnSpc>
                <a:spcPct val="103000"/>
              </a:lnSpc>
              <a:buSzPct val="100000"/>
              <a:buFont typeface="Symbol"/>
              <a:buChar char="·"/>
              <a:defRPr sz="2000">
                <a:latin typeface="Times New Roman"/>
                <a:ea typeface="Times New Roman"/>
                <a:cs typeface="Times New Roman"/>
                <a:sym typeface="Times New Roman"/>
              </a:defRPr>
            </a:pPr>
            <a:r>
              <a:t>Wi-fi Module </a:t>
            </a:r>
          </a:p>
          <a:p>
            <a:pPr marL="6350" marR="31750" indent="-6350" defTabSz="457200">
              <a:lnSpc>
                <a:spcPct val="103000"/>
              </a:lnSpc>
              <a:defRPr sz="1800">
                <a:latin typeface="Times New Roman"/>
                <a:ea typeface="Times New Roman"/>
                <a:cs typeface="Times New Roman"/>
                <a:sym typeface="Times New Roman"/>
              </a:defRPr>
            </a:pPr>
            <a:r>
              <a:t> </a:t>
            </a:r>
          </a:p>
        </p:txBody>
      </p:sp>
      <p:sp>
        <p:nvSpPr>
          <p:cNvPr id="74" name="Rectangle 3"/>
          <p:cNvSpPr txBox="1"/>
          <p:nvPr/>
        </p:nvSpPr>
        <p:spPr>
          <a:xfrm>
            <a:off x="7670800" y="1769737"/>
            <a:ext cx="3909392" cy="1365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6350" marR="31750" indent="-6350" defTabSz="457200">
              <a:lnSpc>
                <a:spcPct val="103000"/>
              </a:lnSpc>
              <a:defRPr sz="2800" b="1" u="sng">
                <a:latin typeface="Times New Roman"/>
                <a:ea typeface="Times New Roman"/>
                <a:cs typeface="Times New Roman"/>
                <a:sym typeface="Times New Roman"/>
              </a:defRPr>
            </a:pPr>
            <a:r>
              <a:t>Software Requirement </a:t>
            </a:r>
          </a:p>
          <a:p>
            <a:pPr marL="6350" marR="31750" indent="-6350" defTabSz="457200">
              <a:lnSpc>
                <a:spcPct val="103000"/>
              </a:lnSpc>
              <a:defRPr sz="1800" b="1">
                <a:latin typeface="Times New Roman"/>
                <a:ea typeface="Times New Roman"/>
                <a:cs typeface="Times New Roman"/>
                <a:sym typeface="Times New Roman"/>
              </a:defRPr>
            </a:pPr>
            <a:r>
              <a:t> </a:t>
            </a:r>
            <a:endParaRPr sz="1200"/>
          </a:p>
          <a:p>
            <a:pPr marL="342900" marR="31750" indent="-342900" defTabSz="457200">
              <a:lnSpc>
                <a:spcPct val="103000"/>
              </a:lnSpc>
              <a:buSzPct val="100000"/>
              <a:buFont typeface="Symbol"/>
              <a:buChar char="·"/>
              <a:defRPr sz="2000">
                <a:latin typeface="Times New Roman"/>
                <a:ea typeface="Times New Roman"/>
                <a:cs typeface="Times New Roman"/>
                <a:sym typeface="Times New Roman"/>
              </a:defRPr>
            </a:pPr>
            <a:r>
              <a:t>Arduino nano Atmega 328p</a:t>
            </a:r>
          </a:p>
          <a:p>
            <a:pPr marL="342900" marR="31750" indent="-342900" defTabSz="457200">
              <a:lnSpc>
                <a:spcPct val="103000"/>
              </a:lnSpc>
              <a:buSzPct val="100000"/>
              <a:buFont typeface="Symbol"/>
              <a:buChar char="·"/>
              <a:defRPr sz="2000">
                <a:latin typeface="Times New Roman"/>
                <a:ea typeface="Times New Roman"/>
                <a:cs typeface="Times New Roman"/>
                <a:sym typeface="Times New Roman"/>
              </a:defRPr>
            </a:pPr>
            <a:r>
              <a:t>Embedded C language</a:t>
            </a:r>
          </a:p>
        </p:txBody>
      </p:sp>
      <p:sp>
        <p:nvSpPr>
          <p:cNvPr id="75" name="METHODOLOGY"/>
          <p:cNvSpPr txBox="1"/>
          <p:nvPr/>
        </p:nvSpPr>
        <p:spPr>
          <a:xfrm>
            <a:off x="4125100" y="584200"/>
            <a:ext cx="3941797" cy="739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4400"/>
            </a:lvl1pPr>
          </a:lstStyle>
          <a:p>
            <a:r>
              <a:t>METHODOLOGY</a:t>
            </a:r>
          </a:p>
        </p:txBody>
      </p:sp>
      <p:pic>
        <p:nvPicPr>
          <p:cNvPr id="76" name="page5image19518128.png" descr="page5image19518128.png"/>
          <p:cNvPicPr>
            <a:picLocks noChangeAspect="1"/>
          </p:cNvPicPr>
          <p:nvPr/>
        </p:nvPicPr>
        <p:blipFill>
          <a:blip r:embed="rId2"/>
          <a:stretch>
            <a:fillRect/>
          </a:stretch>
        </p:blipFill>
        <p:spPr>
          <a:xfrm>
            <a:off x="5787726" y="4240695"/>
            <a:ext cx="1687910" cy="1103548"/>
          </a:xfrm>
          <a:prstGeom prst="rect">
            <a:avLst/>
          </a:prstGeom>
          <a:ln w="12700">
            <a:miter lim="400000"/>
          </a:ln>
        </p:spPr>
      </p:pic>
      <p:sp>
        <p:nvSpPr>
          <p:cNvPr id="77" name="Text"/>
          <p:cNvSpPr txBox="1"/>
          <p:nvPr/>
        </p:nvSpPr>
        <p:spPr>
          <a:xfrm>
            <a:off x="-4425950" y="-2825750"/>
            <a:ext cx="142238" cy="4140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457200">
              <a:lnSpc>
                <a:spcPts val="2800"/>
              </a:lnSpc>
              <a:defRPr sz="1200">
                <a:latin typeface="Times"/>
                <a:ea typeface="Times"/>
                <a:cs typeface="Times"/>
                <a:sym typeface="Times"/>
              </a:defRPr>
            </a:lvl1pPr>
          </a:lstStyle>
          <a:p>
            <a:r>
              <a:t> </a:t>
            </a:r>
          </a:p>
        </p:txBody>
      </p:sp>
      <p:pic>
        <p:nvPicPr>
          <p:cNvPr id="78" name="page4image19521456.png" descr="page4image19521456.png"/>
          <p:cNvPicPr>
            <a:picLocks noChangeAspect="1"/>
          </p:cNvPicPr>
          <p:nvPr/>
        </p:nvPicPr>
        <p:blipFill>
          <a:blip r:embed="rId3"/>
          <a:stretch>
            <a:fillRect/>
          </a:stretch>
        </p:blipFill>
        <p:spPr>
          <a:xfrm>
            <a:off x="8123004" y="4190326"/>
            <a:ext cx="1103547" cy="1103547"/>
          </a:xfrm>
          <a:prstGeom prst="rect">
            <a:avLst/>
          </a:prstGeom>
          <a:ln w="12700">
            <a:miter lim="400000"/>
          </a:ln>
        </p:spPr>
      </p:pic>
      <p:sp>
        <p:nvSpPr>
          <p:cNvPr id="79" name="Text"/>
          <p:cNvSpPr txBox="1"/>
          <p:nvPr/>
        </p:nvSpPr>
        <p:spPr>
          <a:xfrm>
            <a:off x="4629150" y="1746250"/>
            <a:ext cx="142238" cy="4140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457200">
              <a:lnSpc>
                <a:spcPts val="2800"/>
              </a:lnSpc>
              <a:defRPr sz="1200">
                <a:latin typeface="Times"/>
                <a:ea typeface="Times"/>
                <a:cs typeface="Times"/>
                <a:sym typeface="Times"/>
              </a:defRPr>
            </a:lvl1pPr>
          </a:lstStyle>
          <a:p>
            <a:r>
              <a:t> </a:t>
            </a:r>
          </a:p>
        </p:txBody>
      </p:sp>
      <p:sp>
        <p:nvSpPr>
          <p:cNvPr id="80" name="DHT11"/>
          <p:cNvSpPr txBox="1"/>
          <p:nvPr/>
        </p:nvSpPr>
        <p:spPr>
          <a:xfrm>
            <a:off x="8495200" y="5364479"/>
            <a:ext cx="803179"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DHT11</a:t>
            </a:r>
          </a:p>
        </p:txBody>
      </p:sp>
      <p:pic>
        <p:nvPicPr>
          <p:cNvPr id="81" name="MQ-6-Gas-Sensor.png" descr="MQ-6-Gas-Sensor.png"/>
          <p:cNvPicPr>
            <a:picLocks noChangeAspect="1"/>
          </p:cNvPicPr>
          <p:nvPr/>
        </p:nvPicPr>
        <p:blipFill>
          <a:blip r:embed="rId4"/>
          <a:stretch>
            <a:fillRect/>
          </a:stretch>
        </p:blipFill>
        <p:spPr>
          <a:xfrm>
            <a:off x="9699439" y="4107631"/>
            <a:ext cx="2200461" cy="1268934"/>
          </a:xfrm>
          <a:prstGeom prst="rect">
            <a:avLst/>
          </a:prstGeom>
          <a:ln w="12700">
            <a:miter lim="400000"/>
          </a:ln>
        </p:spPr>
      </p:pic>
      <p:sp>
        <p:nvSpPr>
          <p:cNvPr id="82" name="Arduino"/>
          <p:cNvSpPr txBox="1"/>
          <p:nvPr/>
        </p:nvSpPr>
        <p:spPr>
          <a:xfrm>
            <a:off x="6044748" y="5358129"/>
            <a:ext cx="987061" cy="595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defTabSz="457200">
              <a:lnSpc>
                <a:spcPts val="4400"/>
              </a:lnSpc>
              <a:spcBef>
                <a:spcPts val="1200"/>
              </a:spcBef>
              <a:defRPr sz="1800" b="1">
                <a:latin typeface="Times"/>
                <a:ea typeface="Times"/>
                <a:cs typeface="Times"/>
                <a:sym typeface="Times"/>
              </a:defRPr>
            </a:lvl1pPr>
          </a:lstStyle>
          <a:p>
            <a:r>
              <a:t>Arduino </a:t>
            </a:r>
          </a:p>
        </p:txBody>
      </p:sp>
      <p:sp>
        <p:nvSpPr>
          <p:cNvPr id="83" name="MQ135"/>
          <p:cNvSpPr txBox="1"/>
          <p:nvPr/>
        </p:nvSpPr>
        <p:spPr>
          <a:xfrm>
            <a:off x="10615424" y="5478779"/>
            <a:ext cx="818024"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MQ135</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p:cNvSpPr txBox="1">
            <a:spLocks noGrp="1"/>
          </p:cNvSpPr>
          <p:nvPr>
            <p:ph type="title"/>
          </p:nvPr>
        </p:nvSpPr>
        <p:spPr>
          <a:xfrm>
            <a:off x="609600" y="427039"/>
            <a:ext cx="10972800" cy="1143001"/>
          </a:xfrm>
          <a:prstGeom prst="rect">
            <a:avLst/>
          </a:prstGeom>
        </p:spPr>
        <p:txBody>
          <a:bodyPr/>
          <a:lstStyle>
            <a:lvl1pPr>
              <a:defRPr u="sng"/>
            </a:lvl1pPr>
          </a:lstStyle>
          <a:p>
            <a:r>
              <a:t>Block diagram</a:t>
            </a:r>
          </a:p>
        </p:txBody>
      </p:sp>
      <p:grpSp>
        <p:nvGrpSpPr>
          <p:cNvPr id="88" name="page6image19478544.png"/>
          <p:cNvGrpSpPr/>
          <p:nvPr/>
        </p:nvGrpSpPr>
        <p:grpSpPr>
          <a:xfrm>
            <a:off x="2365422" y="1254975"/>
            <a:ext cx="7461156" cy="5411304"/>
            <a:chOff x="0" y="0"/>
            <a:chExt cx="7461155" cy="5411303"/>
          </a:xfrm>
        </p:grpSpPr>
        <p:pic>
          <p:nvPicPr>
            <p:cNvPr id="86" name="page6image19478544.png" descr="page6image19478544.png"/>
            <p:cNvPicPr>
              <a:picLocks noChangeAspect="1"/>
            </p:cNvPicPr>
            <p:nvPr/>
          </p:nvPicPr>
          <p:blipFill>
            <a:blip r:embed="rId2"/>
            <a:stretch>
              <a:fillRect/>
            </a:stretch>
          </p:blipFill>
          <p:spPr>
            <a:xfrm>
              <a:off x="203199" y="203199"/>
              <a:ext cx="7054756" cy="4966804"/>
            </a:xfrm>
            <a:prstGeom prst="rect">
              <a:avLst/>
            </a:prstGeom>
            <a:ln w="12700" cap="flat">
              <a:noFill/>
              <a:miter lim="400000"/>
            </a:ln>
            <a:effectLst/>
          </p:spPr>
        </p:pic>
        <p:pic>
          <p:nvPicPr>
            <p:cNvPr id="87" name="page6image19478544.png" descr="page6image19478544.png"/>
            <p:cNvPicPr>
              <a:picLocks noChangeAspect="1"/>
            </p:cNvPicPr>
            <p:nvPr/>
          </p:nvPicPr>
          <p:blipFill>
            <a:blip r:embed="rId3"/>
            <a:stretch>
              <a:fillRect/>
            </a:stretch>
          </p:blipFill>
          <p:spPr>
            <a:xfrm>
              <a:off x="-1" y="-1"/>
              <a:ext cx="7461156" cy="5411304"/>
            </a:xfrm>
            <a:prstGeom prst="rect">
              <a:avLst/>
            </a:prstGeom>
            <a:ln w="12700" cap="flat">
              <a:noFill/>
              <a:miter lim="400000"/>
            </a:ln>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9C301DF-0FE6-4360-B13D-39ED061CE976}"/>
              </a:ext>
            </a:extLst>
          </p:cNvPr>
          <p:cNvGraphicFramePr>
            <a:graphicFrameLocks noGrp="1"/>
          </p:cNvGraphicFramePr>
          <p:nvPr>
            <p:extLst>
              <p:ext uri="{D42A27DB-BD31-4B8C-83A1-F6EECF244321}">
                <p14:modId xmlns:p14="http://schemas.microsoft.com/office/powerpoint/2010/main" val="2456259758"/>
              </p:ext>
            </p:extLst>
          </p:nvPr>
        </p:nvGraphicFramePr>
        <p:xfrm>
          <a:off x="2032000" y="1791476"/>
          <a:ext cx="8128000" cy="286450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248380748"/>
                    </a:ext>
                  </a:extLst>
                </a:gridCol>
                <a:gridCol w="4064000">
                  <a:extLst>
                    <a:ext uri="{9D8B030D-6E8A-4147-A177-3AD203B41FA5}">
                      <a16:colId xmlns:a16="http://schemas.microsoft.com/office/drawing/2014/main" val="2817280774"/>
                    </a:ext>
                  </a:extLst>
                </a:gridCol>
              </a:tblGrid>
              <a:tr h="477417">
                <a:tc>
                  <a:txBody>
                    <a:bodyPr/>
                    <a:lstStyle/>
                    <a:p>
                      <a:pPr algn="ctr"/>
                      <a:r>
                        <a:rPr lang="en-US" sz="1600" dirty="0"/>
                        <a:t>Temperature Range</a:t>
                      </a:r>
                      <a:endParaRPr lang="en-IN" sz="1600" dirty="0"/>
                    </a:p>
                  </a:txBody>
                  <a:tcPr/>
                </a:tc>
                <a:tc>
                  <a:txBody>
                    <a:bodyPr/>
                    <a:lstStyle/>
                    <a:p>
                      <a:pPr algn="ctr"/>
                      <a:r>
                        <a:rPr lang="en-IN" sz="1600" dirty="0"/>
                        <a:t>0-50°C</a:t>
                      </a:r>
                      <a:r>
                        <a:rPr lang="en-US" dirty="0"/>
                        <a:t> /</a:t>
                      </a:r>
                      <a:r>
                        <a:rPr lang="en-IN" sz="1600" dirty="0"/>
                        <a:t>±2°C </a:t>
                      </a:r>
                    </a:p>
                  </a:txBody>
                  <a:tcPr/>
                </a:tc>
                <a:extLst>
                  <a:ext uri="{0D108BD9-81ED-4DB2-BD59-A6C34878D82A}">
                    <a16:rowId xmlns:a16="http://schemas.microsoft.com/office/drawing/2014/main" val="4220304006"/>
                  </a:ext>
                </a:extLst>
              </a:tr>
              <a:tr h="477417">
                <a:tc>
                  <a:txBody>
                    <a:bodyPr/>
                    <a:lstStyle/>
                    <a:p>
                      <a:pPr algn="ctr"/>
                      <a:r>
                        <a:rPr lang="en-US" sz="1600" dirty="0"/>
                        <a:t>Humidity Range</a:t>
                      </a:r>
                      <a:endParaRPr lang="en-IN" sz="1600" dirty="0"/>
                    </a:p>
                  </a:txBody>
                  <a:tcPr/>
                </a:tc>
                <a:tc>
                  <a:txBody>
                    <a:bodyPr/>
                    <a:lstStyle/>
                    <a:p>
                      <a:pPr algn="ctr"/>
                      <a:r>
                        <a:rPr lang="en-IN" sz="1600" dirty="0"/>
                        <a:t>20-80% / 5% </a:t>
                      </a:r>
                    </a:p>
                  </a:txBody>
                  <a:tcPr/>
                </a:tc>
                <a:extLst>
                  <a:ext uri="{0D108BD9-81ED-4DB2-BD59-A6C34878D82A}">
                    <a16:rowId xmlns:a16="http://schemas.microsoft.com/office/drawing/2014/main" val="2446685747"/>
                  </a:ext>
                </a:extLst>
              </a:tr>
              <a:tr h="477417">
                <a:tc>
                  <a:txBody>
                    <a:bodyPr/>
                    <a:lstStyle/>
                    <a:p>
                      <a:pPr algn="ctr"/>
                      <a:r>
                        <a:rPr lang="en-US" sz="1600" dirty="0"/>
                        <a:t>Sampling Rate</a:t>
                      </a:r>
                      <a:endParaRPr lang="en-IN" sz="1600" dirty="0"/>
                    </a:p>
                  </a:txBody>
                  <a:tcPr/>
                </a:tc>
                <a:tc>
                  <a:txBody>
                    <a:bodyPr/>
                    <a:lstStyle/>
                    <a:p>
                      <a:pPr algn="ctr"/>
                      <a:r>
                        <a:rPr lang="en-US" sz="1600" dirty="0"/>
                        <a:t>1 Hz (once every second)</a:t>
                      </a:r>
                      <a:endParaRPr lang="en-IN" sz="1600" dirty="0"/>
                    </a:p>
                  </a:txBody>
                  <a:tcPr/>
                </a:tc>
                <a:extLst>
                  <a:ext uri="{0D108BD9-81ED-4DB2-BD59-A6C34878D82A}">
                    <a16:rowId xmlns:a16="http://schemas.microsoft.com/office/drawing/2014/main" val="3159807166"/>
                  </a:ext>
                </a:extLst>
              </a:tr>
              <a:tr h="477417">
                <a:tc>
                  <a:txBody>
                    <a:bodyPr/>
                    <a:lstStyle/>
                    <a:p>
                      <a:pPr algn="ctr"/>
                      <a:r>
                        <a:rPr lang="en-US" sz="1600" dirty="0"/>
                        <a:t>Body Size</a:t>
                      </a:r>
                      <a:endParaRPr lang="en-IN" sz="1600" dirty="0"/>
                    </a:p>
                  </a:txBody>
                  <a:tcPr/>
                </a:tc>
                <a:tc>
                  <a:txBody>
                    <a:bodyPr/>
                    <a:lstStyle/>
                    <a:p>
                      <a:pPr algn="ctr"/>
                      <a:r>
                        <a:rPr lang="en-IN" sz="1600" dirty="0"/>
                        <a:t>15.5mm x 12mm x 5.5mm</a:t>
                      </a:r>
                    </a:p>
                  </a:txBody>
                  <a:tcPr/>
                </a:tc>
                <a:extLst>
                  <a:ext uri="{0D108BD9-81ED-4DB2-BD59-A6C34878D82A}">
                    <a16:rowId xmlns:a16="http://schemas.microsoft.com/office/drawing/2014/main" val="2020012186"/>
                  </a:ext>
                </a:extLst>
              </a:tr>
              <a:tr h="477417">
                <a:tc>
                  <a:txBody>
                    <a:bodyPr/>
                    <a:lstStyle/>
                    <a:p>
                      <a:pPr algn="ctr"/>
                      <a:r>
                        <a:rPr lang="en-US" sz="1600" dirty="0"/>
                        <a:t>Operating Voltage</a:t>
                      </a:r>
                      <a:endParaRPr lang="en-IN" sz="1600" dirty="0"/>
                    </a:p>
                  </a:txBody>
                  <a:tcPr/>
                </a:tc>
                <a:tc>
                  <a:txBody>
                    <a:bodyPr/>
                    <a:lstStyle/>
                    <a:p>
                      <a:pPr algn="ctr"/>
                      <a:r>
                        <a:rPr lang="en-IN" sz="1600" dirty="0"/>
                        <a:t>3 to 5V</a:t>
                      </a:r>
                    </a:p>
                  </a:txBody>
                  <a:tcPr/>
                </a:tc>
                <a:extLst>
                  <a:ext uri="{0D108BD9-81ED-4DB2-BD59-A6C34878D82A}">
                    <a16:rowId xmlns:a16="http://schemas.microsoft.com/office/drawing/2014/main" val="675141666"/>
                  </a:ext>
                </a:extLst>
              </a:tr>
              <a:tr h="477417">
                <a:tc>
                  <a:txBody>
                    <a:bodyPr/>
                    <a:lstStyle/>
                    <a:p>
                      <a:pPr algn="ctr"/>
                      <a:r>
                        <a:rPr lang="en-US" sz="1600" dirty="0"/>
                        <a:t>Max current During Measuring</a:t>
                      </a:r>
                      <a:endParaRPr lang="en-IN" sz="1600" dirty="0"/>
                    </a:p>
                  </a:txBody>
                  <a:tcPr/>
                </a:tc>
                <a:tc>
                  <a:txBody>
                    <a:bodyPr/>
                    <a:lstStyle/>
                    <a:p>
                      <a:pPr algn="ctr"/>
                      <a:r>
                        <a:rPr lang="en-IN" sz="1600" dirty="0"/>
                        <a:t>2.5mA</a:t>
                      </a:r>
                    </a:p>
                  </a:txBody>
                  <a:tcPr/>
                </a:tc>
                <a:extLst>
                  <a:ext uri="{0D108BD9-81ED-4DB2-BD59-A6C34878D82A}">
                    <a16:rowId xmlns:a16="http://schemas.microsoft.com/office/drawing/2014/main" val="2698015856"/>
                  </a:ext>
                </a:extLst>
              </a:tr>
            </a:tbl>
          </a:graphicData>
        </a:graphic>
      </p:graphicFrame>
      <p:sp>
        <p:nvSpPr>
          <p:cNvPr id="6" name="TextBox 5">
            <a:extLst>
              <a:ext uri="{FF2B5EF4-FFF2-40B4-BE49-F238E27FC236}">
                <a16:creationId xmlns:a16="http://schemas.microsoft.com/office/drawing/2014/main" id="{A52B1F35-D56D-4ED6-980F-BEDF88CF9118}"/>
              </a:ext>
            </a:extLst>
          </p:cNvPr>
          <p:cNvSpPr txBox="1"/>
          <p:nvPr/>
        </p:nvSpPr>
        <p:spPr>
          <a:xfrm>
            <a:off x="2032000" y="1129005"/>
            <a:ext cx="1998825" cy="384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189" rtl="0" fontAlgn="auto" latinLnBrk="0" hangingPunct="0">
              <a:lnSpc>
                <a:spcPct val="100000"/>
              </a:lnSpc>
              <a:spcBef>
                <a:spcPts val="0"/>
              </a:spcBef>
              <a:spcAft>
                <a:spcPts val="0"/>
              </a:spcAft>
              <a:buClrTx/>
              <a:buSzTx/>
              <a:buFontTx/>
              <a:buNone/>
              <a:tabLst/>
            </a:pPr>
            <a:r>
              <a:rPr kumimoji="0" lang="en-US" sz="1900" b="0" i="0" u="sng" strike="noStrike" cap="none" spc="0" normalizeH="0" baseline="0" dirty="0">
                <a:ln>
                  <a:noFill/>
                </a:ln>
                <a:solidFill>
                  <a:srgbClr val="000000"/>
                </a:solidFill>
                <a:effectLst/>
                <a:uFillTx/>
                <a:latin typeface="+mn-lt"/>
                <a:ea typeface="+mn-ea"/>
                <a:cs typeface="+mn-cs"/>
                <a:sym typeface="Calibri"/>
              </a:rPr>
              <a:t>DHT 11 sensor</a:t>
            </a:r>
            <a:endParaRPr kumimoji="0" lang="en-IN" sz="1900" b="0" i="0" u="sng" strike="noStrike" cap="none" spc="0" normalizeH="0" baseline="0" dirty="0">
              <a:ln>
                <a:noFill/>
              </a:ln>
              <a:solidFill>
                <a:srgbClr val="000000"/>
              </a:solidFill>
              <a:effectLst/>
              <a:uFillTx/>
              <a:latin typeface="+mn-lt"/>
              <a:ea typeface="+mn-ea"/>
              <a:cs typeface="+mn-cs"/>
              <a:sym typeface="Calibri"/>
            </a:endParaRPr>
          </a:p>
        </p:txBody>
      </p:sp>
      <p:graphicFrame>
        <p:nvGraphicFramePr>
          <p:cNvPr id="2" name="Table 1">
            <a:extLst>
              <a:ext uri="{FF2B5EF4-FFF2-40B4-BE49-F238E27FC236}">
                <a16:creationId xmlns:a16="http://schemas.microsoft.com/office/drawing/2014/main" id="{F0674DA8-53E1-4973-8430-22C504E0272C}"/>
              </a:ext>
            </a:extLst>
          </p:cNvPr>
          <p:cNvGraphicFramePr>
            <a:graphicFrameLocks noGrp="1"/>
          </p:cNvGraphicFramePr>
          <p:nvPr>
            <p:extLst>
              <p:ext uri="{D42A27DB-BD31-4B8C-83A1-F6EECF244321}">
                <p14:modId xmlns:p14="http://schemas.microsoft.com/office/powerpoint/2010/main" val="1064870054"/>
              </p:ext>
            </p:extLst>
          </p:nvPr>
        </p:nvGraphicFramePr>
        <p:xfrm>
          <a:off x="2032000" y="4655978"/>
          <a:ext cx="8128000" cy="401214"/>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4151247790"/>
                    </a:ext>
                  </a:extLst>
                </a:gridCol>
                <a:gridCol w="4064000">
                  <a:extLst>
                    <a:ext uri="{9D8B030D-6E8A-4147-A177-3AD203B41FA5}">
                      <a16:colId xmlns:a16="http://schemas.microsoft.com/office/drawing/2014/main" val="2314086574"/>
                    </a:ext>
                  </a:extLst>
                </a:gridCol>
              </a:tblGrid>
              <a:tr h="401214">
                <a:tc>
                  <a:txBody>
                    <a:bodyPr/>
                    <a:lstStyle/>
                    <a:p>
                      <a:pPr algn="ctr"/>
                      <a:r>
                        <a:rPr lang="en-US" sz="1600" dirty="0"/>
                        <a:t>Distance </a:t>
                      </a:r>
                      <a:endParaRPr lang="en-IN" sz="1600" dirty="0"/>
                    </a:p>
                  </a:txBody>
                  <a:tcPr/>
                </a:tc>
                <a:tc>
                  <a:txBody>
                    <a:bodyPr/>
                    <a:lstStyle/>
                    <a:p>
                      <a:pPr algn="ctr"/>
                      <a:r>
                        <a:rPr lang="en-US" sz="1600" dirty="0"/>
                        <a:t>5 to 10 Meter</a:t>
                      </a:r>
                      <a:endParaRPr lang="en-IN" sz="1600" dirty="0"/>
                    </a:p>
                  </a:txBody>
                  <a:tcPr/>
                </a:tc>
                <a:extLst>
                  <a:ext uri="{0D108BD9-81ED-4DB2-BD59-A6C34878D82A}">
                    <a16:rowId xmlns:a16="http://schemas.microsoft.com/office/drawing/2014/main" val="92013341"/>
                  </a:ext>
                </a:extLst>
              </a:tr>
            </a:tbl>
          </a:graphicData>
        </a:graphic>
      </p:graphicFrame>
    </p:spTree>
    <p:extLst>
      <p:ext uri="{BB962C8B-B14F-4D97-AF65-F5344CB8AC3E}">
        <p14:creationId xmlns:p14="http://schemas.microsoft.com/office/powerpoint/2010/main" val="2329362790"/>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212</TotalTime>
  <Words>755</Words>
  <Application>Microsoft Office PowerPoint</Application>
  <PresentationFormat>Widescreen</PresentationFormat>
  <Paragraphs>138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Symbol</vt:lpstr>
      <vt:lpstr>Times</vt:lpstr>
      <vt:lpstr>Times New Roman</vt:lpstr>
      <vt:lpstr>Office Theme</vt:lpstr>
      <vt:lpstr>PowerPoint Presentation</vt:lpstr>
      <vt:lpstr>School of Computer Science and Engineering University of Petroleum And Energy Studies Bidholi Campus, Energy Acres, Dehradun – 248007.</vt:lpstr>
      <vt:lpstr>INTRODUCTION</vt:lpstr>
      <vt:lpstr>PROBLEM STATEMENT</vt:lpstr>
      <vt:lpstr>LITERATURE REVIEW</vt:lpstr>
      <vt:lpstr>OBJECTIVE</vt:lpstr>
      <vt:lpstr>PowerPoint Presentation</vt:lpstr>
      <vt:lpstr>Block diagram</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Nitish Kumar</cp:lastModifiedBy>
  <cp:revision>27</cp:revision>
  <dcterms:modified xsi:type="dcterms:W3CDTF">2020-01-28T19:24:49Z</dcterms:modified>
</cp:coreProperties>
</file>